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87"/>
  </p:notesMasterIdLst>
  <p:handoutMasterIdLst>
    <p:handoutMasterId r:id="rId88"/>
  </p:handoutMasterIdLst>
  <p:sldIdLst>
    <p:sldId id="256" r:id="rId2"/>
    <p:sldId id="270" r:id="rId3"/>
    <p:sldId id="271" r:id="rId4"/>
    <p:sldId id="272" r:id="rId5"/>
    <p:sldId id="273" r:id="rId6"/>
    <p:sldId id="274" r:id="rId7"/>
    <p:sldId id="284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57" r:id="rId17"/>
    <p:sldId id="258" r:id="rId18"/>
    <p:sldId id="259" r:id="rId19"/>
    <p:sldId id="268" r:id="rId20"/>
    <p:sldId id="263" r:id="rId21"/>
    <p:sldId id="260" r:id="rId22"/>
    <p:sldId id="261" r:id="rId23"/>
    <p:sldId id="267" r:id="rId24"/>
    <p:sldId id="269" r:id="rId25"/>
    <p:sldId id="26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57" r:id="rId41"/>
    <p:sldId id="358" r:id="rId42"/>
    <p:sldId id="359" r:id="rId43"/>
    <p:sldId id="360" r:id="rId44"/>
    <p:sldId id="361" r:id="rId45"/>
    <p:sldId id="362" r:id="rId46"/>
    <p:sldId id="363" r:id="rId47"/>
    <p:sldId id="364" r:id="rId48"/>
    <p:sldId id="365" r:id="rId49"/>
    <p:sldId id="366" r:id="rId50"/>
    <p:sldId id="367" r:id="rId51"/>
    <p:sldId id="368" r:id="rId52"/>
    <p:sldId id="369" r:id="rId53"/>
    <p:sldId id="370" r:id="rId54"/>
    <p:sldId id="371" r:id="rId55"/>
    <p:sldId id="372" r:id="rId56"/>
    <p:sldId id="373" r:id="rId57"/>
    <p:sldId id="374" r:id="rId58"/>
    <p:sldId id="375" r:id="rId59"/>
    <p:sldId id="376" r:id="rId60"/>
    <p:sldId id="377" r:id="rId61"/>
    <p:sldId id="378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47" r:id="rId78"/>
    <p:sldId id="348" r:id="rId79"/>
    <p:sldId id="349" r:id="rId80"/>
    <p:sldId id="350" r:id="rId81"/>
    <p:sldId id="351" r:id="rId82"/>
    <p:sldId id="352" r:id="rId83"/>
    <p:sldId id="353" r:id="rId84"/>
    <p:sldId id="354" r:id="rId85"/>
    <p:sldId id="355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900" autoAdjust="0"/>
    <p:restoredTop sz="94660"/>
  </p:normalViewPr>
  <p:slideViewPr>
    <p:cSldViewPr>
      <p:cViewPr varScale="1">
        <p:scale>
          <a:sx n="107" d="100"/>
          <a:sy n="107" d="100"/>
        </p:scale>
        <p:origin x="-37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69D828-920F-4A81-BA7A-EB57A84D4F1A}" type="datetimeFigureOut">
              <a:rPr lang="en-US" smtClean="0"/>
              <a:pPr/>
              <a:t>3/26/2009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Sandia Clinic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023DDB-C927-4A3D-9E5E-E03A214E9E9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25C552-AA48-4224-BCEC-DFDBFC8C24B5}" type="datetimeFigureOut">
              <a:rPr lang="en-US" smtClean="0"/>
              <a:pPr/>
              <a:t>3/26/2009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Sandia Clinic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269559-B44F-4E6C-B4EC-1B2F731B26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269559-B44F-4E6C-B4EC-1B2F731B263F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Sandia Clinic</a:t>
            </a: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365CF-8A31-4927-B26E-5C6BF26C0481}" type="datetime1">
              <a:rPr lang="en-US" smtClean="0"/>
              <a:t>3/26/2009</a:t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fld id="{8B1CECD2-BE44-4775-977A-14CEE8C5E4D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B454EF-8E57-4A38-A2AC-4D189F8DEB02}" type="datetime1">
              <a:rPr lang="en-US" smtClean="0"/>
              <a:t>3/26/2009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DDDA51-E3F8-4DC7-933F-F10128CA33DE}" type="datetime1">
              <a:rPr lang="en-US" smtClean="0"/>
              <a:t>3/26/2009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C48233-0452-4EE9-8727-14AB42FE3098}" type="datetime1">
              <a:rPr lang="en-US" smtClean="0"/>
              <a:t>3/26/2009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8B1CECD2-BE44-4775-977A-14CEE8C5E4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0F9FE-FDF4-4547-A6AC-C58B205E0FAD}" type="datetime1">
              <a:rPr lang="en-US" smtClean="0"/>
              <a:t>3/26/2009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F2410-B7CB-4BBB-B359-57E627CFDE61}" type="datetime1">
              <a:rPr lang="en-US" smtClean="0"/>
              <a:t>3/26/2009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D11B1B-F5B3-44EF-BE81-445CF15B3781}" type="datetime1">
              <a:rPr lang="en-US" smtClean="0"/>
              <a:t>3/26/2009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8B1CECD2-BE44-4775-977A-14CEE8C5E4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6F514-73CE-43F3-B268-F0F28DD54CEA}" type="datetime1">
              <a:rPr lang="en-US" smtClean="0"/>
              <a:t>3/26/2009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79C0D4-8DA2-4D32-8240-383745985A35}" type="datetime1">
              <a:rPr lang="en-US" smtClean="0"/>
              <a:t>3/26/2009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ED98-A195-48D4-9426-443426E24376}" type="datetime1">
              <a:rPr lang="en-US" smtClean="0"/>
              <a:t>3/26/2009</a:t>
            </a:fld>
            <a:endParaRPr lang="en-US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A4DAB-54DA-4BF5-BC04-B29977940CE4}" type="datetime1">
              <a:rPr lang="en-US" smtClean="0"/>
              <a:t>3/26/2009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10D3C5A3-2409-4193-AD76-9ADB8D818EB3}" type="datetime1">
              <a:rPr lang="en-US" smtClean="0"/>
              <a:t>3/26/2009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r>
              <a:rPr lang="en-US" smtClean="0"/>
              <a:t>Sandia Clinic pg.1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rgbClr val="002060"/>
                </a:solidFill>
              </a:defRPr>
            </a:lvl1pPr>
          </a:lstStyle>
          <a:p>
            <a:fld id="{8B1CECD2-BE44-4775-977A-14CEE8C5E4D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34.jpe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7.jpe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38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>
            <a:normAutofit/>
          </a:bodyPr>
          <a:lstStyle/>
          <a:p>
            <a:pPr algn="ctr"/>
            <a:r>
              <a:rPr smtClean="0"/>
              <a:t>Sandia Clinic</a:t>
            </a:r>
            <a:endParaRPr lang="en-US" dirty="0"/>
          </a:p>
        </p:txBody>
      </p:sp>
      <p:pic>
        <p:nvPicPr>
          <p:cNvPr id="4" name="Picture 3" descr="sandi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533400"/>
            <a:ext cx="1400175" cy="733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828800"/>
            <a:ext cx="9144000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/>
              <a:t>Low-Power, Context-Aware Global Positioning </a:t>
            </a:r>
            <a:r>
              <a:rPr lang="en-US" sz="3600" dirty="0" smtClean="0"/>
              <a:t>System</a:t>
            </a:r>
          </a:p>
          <a:p>
            <a:pPr algn="ctr"/>
            <a:endParaRPr lang="en-US" sz="3600" dirty="0" smtClean="0"/>
          </a:p>
          <a:p>
            <a:pPr algn="ctr"/>
            <a:r>
              <a:rPr lang="en-US" sz="2000" dirty="0" smtClean="0"/>
              <a:t>By</a:t>
            </a:r>
          </a:p>
          <a:p>
            <a:pPr algn="ctr"/>
            <a:r>
              <a:rPr lang="en-US" sz="2000" dirty="0" smtClean="0"/>
              <a:t>Chris Chadwick</a:t>
            </a:r>
          </a:p>
          <a:p>
            <a:pPr algn="ctr"/>
            <a:r>
              <a:rPr lang="en-US" sz="2000" dirty="0" err="1" smtClean="0"/>
              <a:t>Rashin</a:t>
            </a:r>
            <a:r>
              <a:rPr lang="en-US" sz="2000" dirty="0" smtClean="0"/>
              <a:t> </a:t>
            </a:r>
            <a:r>
              <a:rPr lang="en-US" sz="2000" dirty="0" err="1" smtClean="0"/>
              <a:t>Bolkameh</a:t>
            </a:r>
            <a:endParaRPr lang="en-US" sz="2000" dirty="0" smtClean="0"/>
          </a:p>
          <a:p>
            <a:pPr algn="ctr"/>
            <a:r>
              <a:rPr lang="en-US" sz="2000" dirty="0" smtClean="0"/>
              <a:t>Michael </a:t>
            </a:r>
            <a:r>
              <a:rPr lang="en-US" sz="2000" dirty="0" smtClean="0"/>
              <a:t>Stevens</a:t>
            </a:r>
          </a:p>
          <a:p>
            <a:pPr algn="ctr"/>
            <a:r>
              <a:rPr lang="en-US" sz="2000" dirty="0" smtClean="0"/>
              <a:t>Daniel Rolfe</a:t>
            </a:r>
          </a:p>
          <a:p>
            <a:pPr algn="ctr"/>
            <a:r>
              <a:rPr lang="en-US" sz="2000" dirty="0" smtClean="0"/>
              <a:t>Eric Hsu</a:t>
            </a:r>
          </a:p>
        </p:txBody>
      </p:sp>
      <p:pic>
        <p:nvPicPr>
          <p:cNvPr id="7" name="Picture 6" descr="Ulog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304800"/>
            <a:ext cx="1638300" cy="1170214"/>
          </a:xfrm>
          <a:prstGeom prst="rect">
            <a:avLst/>
          </a:prstGeom>
        </p:spPr>
      </p:pic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152400" y="5486400"/>
            <a:ext cx="31242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443329"/>
                </a:solidFill>
                <a:latin typeface="Franklin Gothic Book" pitchFamily="34" charset="0"/>
              </a:rPr>
              <a:t>Faculty </a:t>
            </a:r>
            <a:r>
              <a:rPr lang="en-US" sz="2000" b="1" dirty="0">
                <a:solidFill>
                  <a:srgbClr val="443329"/>
                </a:solidFill>
                <a:latin typeface="Franklin Gothic Book" pitchFamily="34" charset="0"/>
              </a:rPr>
              <a:t>Advisor:</a:t>
            </a:r>
          </a:p>
          <a:p>
            <a:pPr algn="ctr"/>
            <a:r>
              <a:rPr lang="en-GB" sz="2000" dirty="0">
                <a:solidFill>
                  <a:srgbClr val="443329"/>
                </a:solidFill>
                <a:latin typeface="Franklin Gothic Book" pitchFamily="34" charset="0"/>
              </a:rPr>
              <a:t>Dr. Cameron </a:t>
            </a:r>
            <a:r>
              <a:rPr lang="en-GB" sz="2000" dirty="0" smtClean="0">
                <a:solidFill>
                  <a:srgbClr val="443329"/>
                </a:solidFill>
                <a:latin typeface="Franklin Gothic Book" pitchFamily="34" charset="0"/>
              </a:rPr>
              <a:t>Charles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400800" y="5410200"/>
            <a:ext cx="25146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srgbClr val="443329"/>
                </a:solidFill>
                <a:latin typeface="Franklin Gothic Book" pitchFamily="34" charset="0"/>
              </a:rPr>
              <a:t>Special Thanks To:</a:t>
            </a:r>
          </a:p>
          <a:p>
            <a:pPr algn="ctr"/>
            <a:r>
              <a:rPr lang="en-GB" sz="2000" dirty="0" smtClean="0">
                <a:solidFill>
                  <a:srgbClr val="443329"/>
                </a:solidFill>
                <a:latin typeface="Franklin Gothic Book" pitchFamily="34" charset="0"/>
              </a:rPr>
              <a:t>Steven Paradise</a:t>
            </a:r>
          </a:p>
          <a:p>
            <a:pPr algn="ctr"/>
            <a:r>
              <a:rPr lang="en-GB" sz="2000" dirty="0" smtClean="0">
                <a:solidFill>
                  <a:srgbClr val="443329"/>
                </a:solidFill>
                <a:latin typeface="Franklin Gothic Book" pitchFamily="34" charset="0"/>
              </a:rPr>
              <a:t>Adrian Wong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Hardware design</a:t>
            </a:r>
            <a:endParaRPr lang="en-US" dirty="0"/>
          </a:p>
        </p:txBody>
      </p:sp>
      <p:pic>
        <p:nvPicPr>
          <p:cNvPr id="22530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Box 7"/>
          <p:cNvSpPr txBox="1">
            <a:spLocks noChangeArrowheads="1"/>
          </p:cNvSpPr>
          <p:nvPr/>
        </p:nvSpPr>
        <p:spPr bwMode="auto">
          <a:xfrm>
            <a:off x="0" y="1371601"/>
            <a:ext cx="8839200" cy="54784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>
                <a:latin typeface="Franklin Gothic Book" pitchFamily="34" charset="0"/>
              </a:rPr>
              <a:t>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Tx/>
              <a:buChar char="•"/>
            </a:pPr>
            <a:r>
              <a:rPr lang="en-US" sz="2800" dirty="0" smtClean="0">
                <a:latin typeface="Franklin Gothic Book" pitchFamily="34" charset="0"/>
              </a:rPr>
              <a:t>Hardware includes:</a:t>
            </a:r>
            <a:endParaRPr lang="en-US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sz="2800" dirty="0">
                <a:latin typeface="Franklin Gothic Book" pitchFamily="34" charset="0"/>
              </a:rPr>
              <a:t>        </a:t>
            </a:r>
            <a:r>
              <a:rPr lang="en-US" sz="2800" dirty="0" smtClean="0">
                <a:latin typeface="Franklin Gothic Book" pitchFamily="34" charset="0"/>
              </a:rPr>
              <a:t>- Selecting </a:t>
            </a:r>
            <a:r>
              <a:rPr lang="en-US" sz="2800" dirty="0">
                <a:latin typeface="Franklin Gothic Book" pitchFamily="34" charset="0"/>
              </a:rPr>
              <a:t>components 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sz="2800" dirty="0">
                <a:latin typeface="Franklin Gothic Book" pitchFamily="34" charset="0"/>
              </a:rPr>
              <a:t>		  </a:t>
            </a:r>
            <a:r>
              <a:rPr lang="en-US" sz="2800" dirty="0" smtClean="0">
                <a:latin typeface="Franklin Gothic Book" pitchFamily="34" charset="0"/>
              </a:rPr>
              <a:t> - System-level </a:t>
            </a:r>
            <a:r>
              <a:rPr lang="en-US" sz="2800" dirty="0">
                <a:latin typeface="Franklin Gothic Book" pitchFamily="34" charset="0"/>
              </a:rPr>
              <a:t>design to interface the GPS and </a:t>
            </a:r>
            <a:r>
              <a:rPr lang="en-US" sz="2800" dirty="0" smtClean="0">
                <a:latin typeface="Franklin Gothic Book" pitchFamily="34" charset="0"/>
              </a:rPr>
              <a:t>       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sz="2800" dirty="0" smtClean="0">
                <a:latin typeface="Franklin Gothic Book" pitchFamily="34" charset="0"/>
              </a:rPr>
              <a:t>           accelerometer</a:t>
            </a:r>
            <a:endParaRPr lang="en-US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sz="2800" dirty="0">
                <a:latin typeface="Franklin Gothic Book" pitchFamily="34" charset="0"/>
              </a:rPr>
              <a:t>        </a:t>
            </a:r>
            <a:r>
              <a:rPr lang="en-US" sz="2800" dirty="0" smtClean="0">
                <a:latin typeface="Franklin Gothic Book" pitchFamily="34" charset="0"/>
              </a:rPr>
              <a:t>- Printed </a:t>
            </a:r>
            <a:r>
              <a:rPr lang="en-US" sz="2800" dirty="0">
                <a:latin typeface="Franklin Gothic Book" pitchFamily="34" charset="0"/>
              </a:rPr>
              <a:t>circuit board (PCB) design 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sz="2800" dirty="0">
                <a:latin typeface="Franklin Gothic Book" pitchFamily="34" charset="0"/>
              </a:rPr>
              <a:t>        </a:t>
            </a:r>
            <a:r>
              <a:rPr lang="en-US" sz="2800" dirty="0" smtClean="0">
                <a:latin typeface="Franklin Gothic Book" pitchFamily="34" charset="0"/>
              </a:rPr>
              <a:t>- </a:t>
            </a:r>
            <a:r>
              <a:rPr lang="en-US" sz="2800" dirty="0">
                <a:latin typeface="Franklin Gothic Book" pitchFamily="34" charset="0"/>
              </a:rPr>
              <a:t>Fabrication  and Assembly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 smtClean="0">
                <a:latin typeface="Franklin Gothic Book" pitchFamily="34" charset="0"/>
              </a:rPr>
              <a:t> </a:t>
            </a:r>
            <a:endParaRPr lang="en-US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software design</a:t>
            </a:r>
            <a:endParaRPr lang="en-US" dirty="0"/>
          </a:p>
        </p:txBody>
      </p:sp>
      <p:pic>
        <p:nvPicPr>
          <p:cNvPr id="22530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Box 7"/>
          <p:cNvSpPr txBox="1">
            <a:spLocks noChangeArrowheads="1"/>
          </p:cNvSpPr>
          <p:nvPr/>
        </p:nvSpPr>
        <p:spPr bwMode="auto">
          <a:xfrm>
            <a:off x="0" y="1676400"/>
            <a:ext cx="8915400" cy="4745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00100" lvl="1" indent="-342900" algn="just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endParaRPr lang="en-US" sz="2800" dirty="0" smtClean="0">
              <a:latin typeface="Franklin Gothic Book" pitchFamily="34" charset="0"/>
            </a:endParaRPr>
          </a:p>
          <a:p>
            <a:pPr marL="800100" lvl="1" indent="-342900" algn="just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Software includes: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sz="2800" dirty="0" smtClean="0">
                <a:latin typeface="Franklin Gothic Book" pitchFamily="34" charset="0"/>
              </a:rPr>
              <a:t>         - writing </a:t>
            </a:r>
            <a:r>
              <a:rPr lang="en-US" sz="2800" dirty="0">
                <a:latin typeface="Franklin Gothic Book" pitchFamily="34" charset="0"/>
              </a:rPr>
              <a:t>firmware to run on the </a:t>
            </a:r>
            <a:r>
              <a:rPr lang="en-US" sz="2800" dirty="0" smtClean="0">
                <a:latin typeface="Franklin Gothic Book" pitchFamily="34" charset="0"/>
              </a:rPr>
              <a:t> 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sz="2800" dirty="0" smtClean="0">
                <a:latin typeface="Franklin Gothic Book" pitchFamily="34" charset="0"/>
              </a:rPr>
              <a:t>           microcontroller </a:t>
            </a:r>
            <a:endParaRPr lang="en-US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sz="2800" dirty="0">
                <a:latin typeface="Franklin Gothic Book" pitchFamily="34" charset="0"/>
              </a:rPr>
              <a:t>         </a:t>
            </a:r>
            <a:r>
              <a:rPr lang="en-US" sz="2800" dirty="0" smtClean="0">
                <a:latin typeface="Franklin Gothic Book" pitchFamily="34" charset="0"/>
              </a:rPr>
              <a:t>- writing </a:t>
            </a:r>
            <a:r>
              <a:rPr lang="en-US" sz="2800" dirty="0">
                <a:latin typeface="Franklin Gothic Book" pitchFamily="34" charset="0"/>
              </a:rPr>
              <a:t>software for positioning data </a:t>
            </a:r>
            <a:r>
              <a:rPr lang="en-US" sz="2800" dirty="0" smtClean="0">
                <a:latin typeface="Franklin Gothic Book" pitchFamily="34" charset="0"/>
              </a:rPr>
              <a:t>post-</a:t>
            </a: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sz="2800" dirty="0" smtClean="0">
                <a:latin typeface="Franklin Gothic Book" pitchFamily="34" charset="0"/>
              </a:rPr>
              <a:t>           processing</a:t>
            </a:r>
            <a:endParaRPr lang="en-US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>
                <a:latin typeface="Franklin Gothic Book" pitchFamily="34" charset="0"/>
              </a:rPr>
              <a:t>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goal</a:t>
            </a:r>
            <a:endParaRPr lang="en-US" dirty="0"/>
          </a:p>
        </p:txBody>
      </p:sp>
      <p:pic>
        <p:nvPicPr>
          <p:cNvPr id="23554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Box 7"/>
          <p:cNvSpPr txBox="1">
            <a:spLocks noChangeArrowheads="1"/>
          </p:cNvSpPr>
          <p:nvPr/>
        </p:nvSpPr>
        <p:spPr bwMode="auto">
          <a:xfrm>
            <a:off x="152400" y="1295400"/>
            <a:ext cx="8991600" cy="758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pitchFamily="34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To place a chip with a GPS receiver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endParaRPr lang="en-US" sz="2800" dirty="0" smtClean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Utilizing a GPS front-end module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endParaRPr lang="en-US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Must be compatible with the Sandia stack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endParaRPr lang="en-US" sz="2800" dirty="0">
              <a:latin typeface="Bookman Old Style" pitchFamily="18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C</a:t>
            </a:r>
            <a:r>
              <a:rPr lang="en-US" sz="2800" dirty="0" smtClean="0">
                <a:latin typeface="Franklin Gothic Book" pitchFamily="34" charset="0"/>
              </a:rPr>
              <a:t>alculate </a:t>
            </a:r>
            <a:r>
              <a:rPr lang="en-US" sz="2800" dirty="0">
                <a:latin typeface="Franklin Gothic Book" pitchFamily="34" charset="0"/>
              </a:rPr>
              <a:t>position with less than one second of </a:t>
            </a:r>
            <a:r>
              <a:rPr lang="en-US" sz="2800" dirty="0" smtClean="0">
                <a:latin typeface="Franklin Gothic Book" pitchFamily="34" charset="0"/>
              </a:rPr>
              <a:t>data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endParaRPr lang="en-US" sz="2800" dirty="0" smtClean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Power consumption: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Accessing a database of GPS information</a:t>
            </a:r>
          </a:p>
          <a:p>
            <a:pPr marL="1257300" lvl="2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Use an accelerometer to lower the power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r>
              <a:rPr lang="en-US" sz="2800" dirty="0" smtClean="0">
                <a:latin typeface="Franklin Gothic Book" pitchFamily="34" charset="0"/>
              </a:rPr>
              <a:t> </a:t>
            </a:r>
          </a:p>
          <a:p>
            <a:pPr marL="800100" lvl="1" indent="-342900"/>
            <a:r>
              <a:rPr lang="en-US" sz="2800" dirty="0" smtClean="0">
                <a:latin typeface="Franklin Gothic Book" pitchFamily="34" charset="0"/>
              </a:rPr>
              <a:t>       </a:t>
            </a:r>
            <a:endParaRPr lang="en-GB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endParaRPr lang="en-GB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>
                <a:latin typeface="Franklin Gothic Book" pitchFamily="34" charset="0"/>
              </a:rPr>
              <a:t>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GPS receiver </a:t>
            </a:r>
            <a:endParaRPr lang="en-US" dirty="0"/>
          </a:p>
        </p:txBody>
      </p:sp>
      <p:pic>
        <p:nvPicPr>
          <p:cNvPr id="24578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Box 7"/>
          <p:cNvSpPr txBox="1">
            <a:spLocks noChangeArrowheads="1"/>
          </p:cNvSpPr>
          <p:nvPr/>
        </p:nvSpPr>
        <p:spPr bwMode="auto">
          <a:xfrm>
            <a:off x="228600" y="914400"/>
            <a:ext cx="8915400" cy="3739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>
                <a:latin typeface="Franklin Gothic Book" pitchFamily="34" charset="0"/>
              </a:rPr>
              <a:t> </a:t>
            </a:r>
            <a:endParaRPr lang="en-US" sz="2800" dirty="0" smtClean="0">
              <a:latin typeface="Franklin Gothic Book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pitchFamily="34" charset="0"/>
              <a:buChar char="•"/>
            </a:pPr>
            <a:r>
              <a:rPr lang="en-US" sz="2600" dirty="0" smtClean="0">
                <a:latin typeface="Franklin Gothic Book" pitchFamily="34" charset="0"/>
              </a:rPr>
              <a:t> The tasks of a conventional GPS receiver are as follows: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600" dirty="0" smtClean="0">
                <a:latin typeface="Franklin Gothic Book" pitchFamily="34" charset="0"/>
              </a:rPr>
              <a:t>       - GPS receiver searches for the weak satellite     signals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600" dirty="0" smtClean="0">
                <a:latin typeface="Franklin Gothic Book" pitchFamily="34" charset="0"/>
              </a:rPr>
              <a:t>       - It measures their relative timing accurately to give     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600" dirty="0" smtClean="0">
                <a:latin typeface="Franklin Gothic Book" pitchFamily="34" charset="0"/>
              </a:rPr>
              <a:t>          the distance to the satellites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600" dirty="0" smtClean="0">
                <a:latin typeface="Franklin Gothic Book" pitchFamily="34" charset="0"/>
              </a:rPr>
              <a:t>       - Calculate the position on the fly (delay)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600" dirty="0" smtClean="0">
                <a:latin typeface="Franklin Gothic Book" pitchFamily="34" charset="0"/>
              </a:rPr>
              <a:t>       - Cold state time (37s)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600" dirty="0" smtClean="0">
                <a:latin typeface="Franklin Gothic Book" pitchFamily="34" charset="0"/>
              </a:rPr>
              <a:t>       - Hot state time (5s)</a:t>
            </a:r>
            <a:endParaRPr lang="en-US" sz="2600" dirty="0">
              <a:latin typeface="Franklin Gothic Book" pitchFamily="34" charset="0"/>
            </a:endParaRPr>
          </a:p>
        </p:txBody>
      </p:sp>
      <p:pic>
        <p:nvPicPr>
          <p:cNvPr id="51201" name="Picture 1" descr="C:\Documents and Settings\Rashin Bolkameh\Desktop\ScreenHunter_02 Mar. 25 20.45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4724400"/>
            <a:ext cx="8458200" cy="1971675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GPS receiver </a:t>
            </a:r>
            <a:endParaRPr lang="en-US" dirty="0"/>
          </a:p>
        </p:txBody>
      </p:sp>
      <p:pic>
        <p:nvPicPr>
          <p:cNvPr id="24578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Box 7"/>
          <p:cNvSpPr txBox="1">
            <a:spLocks noChangeArrowheads="1"/>
          </p:cNvSpPr>
          <p:nvPr/>
        </p:nvSpPr>
        <p:spPr bwMode="auto">
          <a:xfrm>
            <a:off x="381000" y="1371600"/>
            <a:ext cx="8534400" cy="5650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 smtClean="0">
                <a:latin typeface="Franklin Gothic Book" pitchFamily="34" charset="0"/>
              </a:rPr>
              <a:t>  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pitchFamily="34" charset="0"/>
              <a:buChar char="•"/>
            </a:pPr>
            <a:r>
              <a:rPr lang="en-US" sz="2800" dirty="0" err="1" smtClean="0">
                <a:latin typeface="Franklin Gothic Book" pitchFamily="34" charset="0"/>
              </a:rPr>
              <a:t>Geotate’s</a:t>
            </a:r>
            <a:r>
              <a:rPr lang="en-US" sz="2800" dirty="0" smtClean="0">
                <a:latin typeface="Franklin Gothic Book" pitchFamily="34" charset="0"/>
              </a:rPr>
              <a:t> software: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 smtClean="0">
                <a:latin typeface="Franklin Gothic Book" pitchFamily="34" charset="0"/>
              </a:rPr>
              <a:t>         -  An </a:t>
            </a:r>
            <a:r>
              <a:rPr lang="en-US" sz="2800" dirty="0" smtClean="0"/>
              <a:t>independent software 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 smtClean="0">
                <a:latin typeface="Franklin Gothic Book" pitchFamily="34" charset="0"/>
              </a:rPr>
              <a:t>         -  Provide users an </a:t>
            </a:r>
            <a:r>
              <a:rPr lang="en-US" sz="2800" dirty="0" smtClean="0"/>
              <a:t>ability to find their location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 smtClean="0">
                <a:latin typeface="Franklin Gothic Book" pitchFamily="34" charset="0"/>
              </a:rPr>
              <a:t>         -  Automatically adds location labels to your   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 smtClean="0">
                <a:latin typeface="Franklin Gothic Book" pitchFamily="34" charset="0"/>
              </a:rPr>
              <a:t>            photos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en-US" sz="2800" dirty="0" smtClean="0">
              <a:latin typeface="Franklin Gothic Book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 smtClean="0">
                <a:latin typeface="Franklin Gothic Book" pitchFamily="34" charset="0"/>
              </a:rPr>
              <a:t>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 smtClean="0">
                <a:latin typeface="Franklin Gothic Book" pitchFamily="34" charset="0"/>
              </a:rPr>
              <a:t> </a:t>
            </a:r>
            <a:endParaRPr lang="en-US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GPS receiver</a:t>
            </a:r>
            <a:endParaRPr lang="en-US" dirty="0"/>
          </a:p>
        </p:txBody>
      </p:sp>
      <p:pic>
        <p:nvPicPr>
          <p:cNvPr id="24578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580" name="TextBox 7"/>
          <p:cNvSpPr txBox="1">
            <a:spLocks noChangeArrowheads="1"/>
          </p:cNvSpPr>
          <p:nvPr/>
        </p:nvSpPr>
        <p:spPr bwMode="auto">
          <a:xfrm>
            <a:off x="0" y="3733800"/>
            <a:ext cx="5715000" cy="3000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700" dirty="0" smtClean="0">
                <a:latin typeface="Franklin Gothic Book" pitchFamily="34" charset="0"/>
              </a:rPr>
              <a:t>        -  No delay for any processing  task to be  performed</a:t>
            </a:r>
          </a:p>
          <a:p>
            <a:r>
              <a:rPr lang="en-US" sz="2700" dirty="0" smtClean="0">
                <a:latin typeface="Franklin Gothic Book" pitchFamily="34" charset="0"/>
              </a:rPr>
              <a:t>        -  Sends </a:t>
            </a:r>
            <a:r>
              <a:rPr lang="en-US" sz="2700" dirty="0" smtClean="0"/>
              <a:t>the signal samples </a:t>
            </a:r>
          </a:p>
          <a:p>
            <a:r>
              <a:rPr lang="en-US" sz="2700" dirty="0" smtClean="0"/>
              <a:t>            to their PC</a:t>
            </a:r>
            <a:r>
              <a:rPr lang="en-US" sz="2700" dirty="0" smtClean="0">
                <a:latin typeface="Franklin Gothic Book" pitchFamily="34" charset="0"/>
              </a:rPr>
              <a:t>     </a:t>
            </a:r>
          </a:p>
          <a:p>
            <a:r>
              <a:rPr lang="en-US" sz="2700" dirty="0" smtClean="0">
                <a:latin typeface="Franklin Gothic Book" pitchFamily="34" charset="0"/>
              </a:rPr>
              <a:t>        -  Size of captured GPS               </a:t>
            </a:r>
          </a:p>
          <a:p>
            <a:r>
              <a:rPr lang="en-US" sz="2700" dirty="0" smtClean="0">
                <a:latin typeface="Franklin Gothic Book" pitchFamily="34" charset="0"/>
              </a:rPr>
              <a:t>              (128KB)  </a:t>
            </a:r>
            <a:endParaRPr lang="en-US" sz="2700" dirty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en-US" sz="2800" dirty="0">
              <a:latin typeface="Franklin Gothic Book" pitchFamily="34" charset="0"/>
            </a:endParaRPr>
          </a:p>
        </p:txBody>
      </p:sp>
      <p:pic>
        <p:nvPicPr>
          <p:cNvPr id="102402" name="Picture 2" descr="C:\Documents and Settings\Rashin Bolkameh\Desktop\ScreenHunter_03 Mar. 25 20.55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3657599"/>
            <a:ext cx="3466537" cy="2802203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381000" y="1295400"/>
            <a:ext cx="9302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700" dirty="0" smtClean="0">
                <a:latin typeface="Franklin Gothic Book" pitchFamily="34" charset="0"/>
              </a:rPr>
              <a:t>    The tasks of our GPS receiver or </a:t>
            </a:r>
            <a:r>
              <a:rPr lang="en-US" sz="2700" dirty="0" err="1" smtClean="0">
                <a:latin typeface="Franklin Gothic Book" pitchFamily="34" charset="0"/>
              </a:rPr>
              <a:t>Geotate</a:t>
            </a:r>
            <a:r>
              <a:rPr lang="en-US" sz="2700" dirty="0" smtClean="0">
                <a:latin typeface="Franklin Gothic Book" pitchFamily="34" charset="0"/>
              </a:rPr>
              <a:t> GPS receiver </a:t>
            </a:r>
          </a:p>
          <a:p>
            <a:r>
              <a:rPr lang="en-US" sz="2700" dirty="0" smtClean="0">
                <a:latin typeface="Franklin Gothic Book" pitchFamily="34" charset="0"/>
              </a:rPr>
              <a:t>are as follows: </a:t>
            </a: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2000" y="2209800"/>
            <a:ext cx="7409080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 smtClean="0">
                <a:latin typeface="Franklin Gothic Book" pitchFamily="34" charset="0"/>
              </a:rPr>
              <a:t>- Low energy consumption</a:t>
            </a:r>
          </a:p>
          <a:p>
            <a:r>
              <a:rPr lang="en-US" sz="2700" dirty="0" smtClean="0">
                <a:latin typeface="Franklin Gothic Book" pitchFamily="34" charset="0"/>
              </a:rPr>
              <a:t>- Short sample of the GPS satellite signal (less</a:t>
            </a:r>
          </a:p>
          <a:p>
            <a:r>
              <a:rPr lang="en-US" sz="2700" dirty="0" smtClean="0">
                <a:latin typeface="Franklin Gothic Book" pitchFamily="34" charset="0"/>
              </a:rPr>
              <a:t>           than 1/5th second) is simply captured</a:t>
            </a:r>
          </a:p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457200"/>
            <a:ext cx="4876800" cy="838200"/>
          </a:xfrm>
          <a:prstGeom prst="rect">
            <a:avLst/>
          </a:prstGeom>
        </p:spPr>
        <p:txBody>
          <a:bodyPr vert="horz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Hardware Architecture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sand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1400175" cy="733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Hardware Design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Identify the problem and find solution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Find components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Read data sheets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Figure out how components fit together</a:t>
            </a:r>
          </a:p>
          <a:p>
            <a:pPr marL="971550" lvl="1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800" dirty="0" smtClean="0"/>
              <a:t>Return to step 1</a:t>
            </a:r>
          </a:p>
        </p:txBody>
      </p:sp>
      <p:pic>
        <p:nvPicPr>
          <p:cNvPr id="7" name="Picture 6" descr="U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04800"/>
            <a:ext cx="1638300" cy="11702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457200"/>
            <a:ext cx="4876800" cy="838200"/>
          </a:xfrm>
          <a:prstGeom prst="rect">
            <a:avLst/>
          </a:prstGeom>
        </p:spPr>
        <p:txBody>
          <a:bodyPr vert="horz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noProof="0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Sandia requirements</a:t>
            </a:r>
            <a:r>
              <a:rPr lang="en-US" sz="3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sand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1400175" cy="733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Problems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Capturing of raw GPS data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Removal of raw GPS data from board to PC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Detection of movement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Low power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Must conform to the Sandia stack specs</a:t>
            </a:r>
          </a:p>
        </p:txBody>
      </p:sp>
      <p:pic>
        <p:nvPicPr>
          <p:cNvPr id="7" name="Picture 6" descr="U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04800"/>
            <a:ext cx="1638300" cy="11702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457200"/>
            <a:ext cx="4876800" cy="838200"/>
          </a:xfrm>
          <a:prstGeom prst="rect">
            <a:avLst/>
          </a:prstGeom>
        </p:spPr>
        <p:txBody>
          <a:bodyPr vert="horz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noProof="0" dirty="0" err="1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Gps</a:t>
            </a:r>
            <a:r>
              <a:rPr lang="en-US" sz="3600" cap="all" noProof="0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front end modules 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sand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1400175" cy="733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8686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/>
              <a:t>SiGe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Testing sample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Software available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Rakon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Software available </a:t>
            </a:r>
          </a:p>
          <a:p>
            <a:pPr>
              <a:lnSpc>
                <a:spcPct val="150000"/>
              </a:lnSpc>
            </a:pPr>
            <a:r>
              <a:rPr lang="en-US" sz="2800" dirty="0" smtClean="0"/>
              <a:t>Maxim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Software available</a:t>
            </a:r>
          </a:p>
        </p:txBody>
      </p:sp>
      <p:pic>
        <p:nvPicPr>
          <p:cNvPr id="7" name="Picture 6" descr="U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04800"/>
            <a:ext cx="1638300" cy="11702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81200" y="457200"/>
            <a:ext cx="4876800" cy="838200"/>
          </a:xfrm>
          <a:prstGeom prst="rect">
            <a:avLst/>
          </a:prstGeom>
        </p:spPr>
        <p:txBody>
          <a:bodyPr vert="horz" anchor="ctr">
            <a:normAutofit fontScale="92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Processing software</a:t>
            </a:r>
            <a:r>
              <a:rPr lang="en-US" sz="3600" cap="all" noProof="0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 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sand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1400175" cy="733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828800"/>
            <a:ext cx="8686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 smtClean="0"/>
              <a:t>Matlab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Works with </a:t>
            </a:r>
            <a:r>
              <a:rPr lang="en-US" sz="2800" dirty="0" err="1" smtClean="0"/>
              <a:t>SiGe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Requires approximately 1GB of data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Owned the software   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Geotate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Works with </a:t>
            </a:r>
            <a:r>
              <a:rPr lang="en-US" sz="2800" dirty="0" err="1" smtClean="0"/>
              <a:t>Rakon</a:t>
            </a:r>
            <a:r>
              <a:rPr lang="en-US" sz="2800" dirty="0" smtClean="0"/>
              <a:t> and Maxim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Requires 128kbit’s of data</a:t>
            </a:r>
          </a:p>
        </p:txBody>
      </p:sp>
      <p:pic>
        <p:nvPicPr>
          <p:cNvPr id="8" name="Picture 7" descr="U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04800"/>
            <a:ext cx="1638300" cy="117021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981200" y="457200"/>
            <a:ext cx="487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Outline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9" name="Picture 8" descr="sand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1400175" cy="7334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1828800"/>
            <a:ext cx="8229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Rashin</a:t>
            </a:r>
            <a:r>
              <a:rPr lang="en-US" sz="2800" dirty="0" smtClean="0"/>
              <a:t> </a:t>
            </a:r>
            <a:r>
              <a:rPr lang="en-US" sz="2800" dirty="0" err="1" smtClean="0"/>
              <a:t>Bolkameh</a:t>
            </a:r>
            <a:endParaRPr lang="en-US" sz="2800" dirty="0" smtClean="0"/>
          </a:p>
          <a:p>
            <a:r>
              <a:rPr lang="en-US" sz="2400" dirty="0" smtClean="0"/>
              <a:t>“Introduction to GPS Tracking System and Project history”</a:t>
            </a:r>
          </a:p>
          <a:p>
            <a:r>
              <a:rPr lang="en-US" sz="2800" dirty="0" smtClean="0"/>
              <a:t>Chris Chadwick</a:t>
            </a:r>
          </a:p>
          <a:p>
            <a:r>
              <a:rPr lang="en-US" sz="2400" dirty="0" smtClean="0"/>
              <a:t>“Hardware Design”</a:t>
            </a:r>
          </a:p>
          <a:p>
            <a:r>
              <a:rPr lang="en-US" sz="2800" dirty="0" smtClean="0"/>
              <a:t>Michael Stevens</a:t>
            </a:r>
          </a:p>
          <a:p>
            <a:r>
              <a:rPr lang="en-US" sz="2400" dirty="0" smtClean="0"/>
              <a:t>“Board Design”</a:t>
            </a:r>
          </a:p>
          <a:p>
            <a:r>
              <a:rPr lang="en-US" sz="2800" dirty="0" smtClean="0"/>
              <a:t>Daniel Rolfe</a:t>
            </a:r>
          </a:p>
          <a:p>
            <a:r>
              <a:rPr lang="en-US" sz="2400" dirty="0" smtClean="0"/>
              <a:t>“Programming the Utah GPS Stack”</a:t>
            </a:r>
          </a:p>
          <a:p>
            <a:r>
              <a:rPr lang="en-US" sz="2800" dirty="0" smtClean="0"/>
              <a:t>Eric Hsu</a:t>
            </a:r>
          </a:p>
          <a:p>
            <a:r>
              <a:rPr lang="en-US" sz="2400" dirty="0" smtClean="0"/>
              <a:t>“Testing and Results”</a:t>
            </a:r>
          </a:p>
        </p:txBody>
      </p:sp>
      <p:pic>
        <p:nvPicPr>
          <p:cNvPr id="11" name="Picture 10" descr="U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04800"/>
            <a:ext cx="1638300" cy="1170214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457200"/>
            <a:ext cx="4876800" cy="838200"/>
          </a:xfrm>
          <a:prstGeom prst="rect">
            <a:avLst/>
          </a:prstGeom>
        </p:spPr>
        <p:txBody>
          <a:bodyPr vert="horz" anchor="ctr">
            <a:normAutofit fontScale="85000"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noProof="0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Types of flash memory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sand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1400175" cy="733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8686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Nand</a:t>
            </a:r>
            <a:r>
              <a:rPr lang="en-US" sz="2800" dirty="0" smtClean="0"/>
              <a:t> Flash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 Used in many devices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 Requires writhing in pages</a:t>
            </a:r>
          </a:p>
          <a:p>
            <a:r>
              <a:rPr lang="el-GR" sz="2800" dirty="0" smtClean="0"/>
              <a:t>μ</a:t>
            </a:r>
            <a:r>
              <a:rPr lang="en-US" sz="2800" dirty="0" smtClean="0"/>
              <a:t>SD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 Use SPI or SD protocols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 Requires writhing in pages </a:t>
            </a:r>
          </a:p>
          <a:p>
            <a:r>
              <a:rPr lang="en-US" sz="2800" dirty="0" smtClean="0"/>
              <a:t>Serial Nor Flash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 Smaller </a:t>
            </a:r>
          </a:p>
          <a:p>
            <a:pPr lvl="1">
              <a:buFont typeface="Arial" pitchFamily="34" charset="0"/>
              <a:buChar char="•"/>
            </a:pPr>
            <a:r>
              <a:rPr lang="en-US" sz="2800" dirty="0" smtClean="0"/>
              <a:t> Does not require writhing in pages</a:t>
            </a:r>
          </a:p>
        </p:txBody>
      </p:sp>
      <p:pic>
        <p:nvPicPr>
          <p:cNvPr id="7" name="Picture 6" descr="U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04800"/>
            <a:ext cx="1638300" cy="11702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0"/>
            <a:ext cx="8347755" cy="642942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600200" y="5410200"/>
            <a:ext cx="12954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Sandia Stack</a:t>
            </a:r>
            <a:endParaRPr lang="en-US" sz="1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381000"/>
            <a:ext cx="1981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Revision 1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981200" y="457200"/>
            <a:ext cx="487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noProof="0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Revision 1 problems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sand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1400175" cy="73342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1828800"/>
            <a:ext cx="8686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sz="2800" dirty="0" smtClean="0"/>
          </a:p>
          <a:p>
            <a:pPr>
              <a:lnSpc>
                <a:spcPct val="150000"/>
              </a:lnSpc>
            </a:pPr>
            <a:r>
              <a:rPr lang="en-US" sz="2800" dirty="0" smtClean="0"/>
              <a:t>USB Controller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Complex requirements 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Writing drivers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Use a lot of power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Controller chosen was not right for application</a:t>
            </a:r>
          </a:p>
          <a:p>
            <a:pPr lvl="1">
              <a:lnSpc>
                <a:spcPct val="150000"/>
              </a:lnSpc>
            </a:pPr>
            <a:endParaRPr lang="en-US" sz="2800" dirty="0" smtClean="0"/>
          </a:p>
        </p:txBody>
      </p:sp>
      <p:pic>
        <p:nvPicPr>
          <p:cNvPr id="7" name="Picture 6" descr="U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04800"/>
            <a:ext cx="1638300" cy="1170214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14290"/>
            <a:ext cx="8277096" cy="64293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524000" y="5410200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Sandia Stack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95600" y="381000"/>
            <a:ext cx="1981200" cy="838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Revision 2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981200" y="457200"/>
            <a:ext cx="487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cap="all" noProof="0" dirty="0" smtClean="0">
                <a:solidFill>
                  <a:schemeClr val="tx2"/>
                </a:solidFill>
                <a:effectLst>
                  <a:reflection blurRad="12700" stA="48000" endA="300" endPos="55000" dir="5400000" sy="-90000" algn="bl" rotWithShape="0"/>
                </a:effectLst>
                <a:latin typeface="+mj-lt"/>
                <a:ea typeface="+mj-ea"/>
                <a:cs typeface="+mj-cs"/>
              </a:rPr>
              <a:t>Revision 2 problems</a:t>
            </a:r>
            <a:endParaRPr kumimoji="0" lang="en-US" sz="3600" b="0" i="0" u="none" strike="noStrike" kern="1200" cap="all" spc="0" normalizeH="0" baseline="0" noProof="0" dirty="0">
              <a:ln>
                <a:noFill/>
              </a:ln>
              <a:solidFill>
                <a:schemeClr val="tx2"/>
              </a:solidFill>
              <a:effectLst>
                <a:reflection blurRad="12700" stA="48000" endA="300" endPos="55000" dir="5400000" sy="-90000" algn="bl" rotWithShape="0"/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sandi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33400"/>
            <a:ext cx="1400175" cy="7334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828800"/>
            <a:ext cx="86868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smtClean="0"/>
              <a:t>Software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Unable to obtain </a:t>
            </a:r>
            <a:r>
              <a:rPr lang="en-US" sz="2800" dirty="0" err="1" smtClean="0"/>
              <a:t>Geotate</a:t>
            </a:r>
            <a:r>
              <a:rPr lang="en-US" sz="2800" dirty="0" smtClean="0"/>
              <a:t> Software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Unable to reduce </a:t>
            </a:r>
            <a:r>
              <a:rPr lang="en-US" sz="2800" dirty="0" err="1" smtClean="0"/>
              <a:t>Matlab</a:t>
            </a:r>
            <a:r>
              <a:rPr lang="en-US" sz="2800" dirty="0" smtClean="0"/>
              <a:t> Capture size</a:t>
            </a:r>
          </a:p>
          <a:p>
            <a:pPr>
              <a:lnSpc>
                <a:spcPct val="150000"/>
              </a:lnSpc>
            </a:pPr>
            <a:r>
              <a:rPr lang="en-US" sz="2800" dirty="0" err="1" smtClean="0"/>
              <a:t>SiGe</a:t>
            </a:r>
            <a:r>
              <a:rPr lang="en-US" sz="2800" dirty="0" smtClean="0"/>
              <a:t> and </a:t>
            </a:r>
            <a:r>
              <a:rPr lang="el-GR" sz="2800" dirty="0" smtClean="0"/>
              <a:t>μ</a:t>
            </a:r>
            <a:r>
              <a:rPr lang="en-US" sz="2800" dirty="0" smtClean="0"/>
              <a:t>Controller</a:t>
            </a:r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l-GR" sz="2800" dirty="0" smtClean="0"/>
              <a:t>μ</a:t>
            </a:r>
            <a:r>
              <a:rPr lang="en-US" sz="2800" dirty="0" smtClean="0"/>
              <a:t>Controller clock 8 </a:t>
            </a:r>
            <a:r>
              <a:rPr lang="en-US" sz="2800" dirty="0" err="1" smtClean="0"/>
              <a:t>Mhz</a:t>
            </a:r>
            <a:endParaRPr lang="en-US" sz="2800" dirty="0" smtClean="0"/>
          </a:p>
          <a:p>
            <a:pPr lvl="1">
              <a:lnSpc>
                <a:spcPct val="150000"/>
              </a:lnSpc>
              <a:buFont typeface="Arial" pitchFamily="34" charset="0"/>
              <a:buChar char="•"/>
            </a:pPr>
            <a:r>
              <a:rPr lang="en-US" sz="2800" dirty="0" smtClean="0"/>
              <a:t> </a:t>
            </a:r>
            <a:r>
              <a:rPr lang="en-US" sz="2800" dirty="0" err="1" smtClean="0"/>
              <a:t>SiGe</a:t>
            </a:r>
            <a:r>
              <a:rPr lang="en-US" sz="2800" dirty="0" smtClean="0"/>
              <a:t> data rate is 16 </a:t>
            </a:r>
            <a:r>
              <a:rPr lang="en-US" sz="2800" dirty="0" err="1" smtClean="0"/>
              <a:t>Mbit</a:t>
            </a:r>
            <a:r>
              <a:rPr lang="en-US" sz="2800" dirty="0" smtClean="0"/>
              <a:t>/s</a:t>
            </a:r>
          </a:p>
          <a:p>
            <a:pPr>
              <a:lnSpc>
                <a:spcPct val="150000"/>
              </a:lnSpc>
            </a:pPr>
            <a:endParaRPr lang="en-US" sz="2800" dirty="0" smtClean="0"/>
          </a:p>
        </p:txBody>
      </p:sp>
      <p:pic>
        <p:nvPicPr>
          <p:cNvPr id="8" name="Picture 7" descr="U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304800"/>
            <a:ext cx="1638300" cy="117021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14290"/>
            <a:ext cx="8215338" cy="63403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3" name="Rectangle 2"/>
          <p:cNvSpPr/>
          <p:nvPr/>
        </p:nvSpPr>
        <p:spPr>
          <a:xfrm>
            <a:off x="1905000" y="5257800"/>
            <a:ext cx="1143000" cy="228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Sandia Stack</a:t>
            </a:r>
            <a:endParaRPr lang="en-US" sz="12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86200" y="381000"/>
            <a:ext cx="19812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Revision 3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14600" y="2895600"/>
            <a:ext cx="990600" cy="381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4267200" y="2209800"/>
            <a:ext cx="2286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 flipV="1">
            <a:off x="4114800" y="2590800"/>
            <a:ext cx="762000" cy="15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Board design</a:t>
            </a:r>
            <a:endParaRPr lang="en-US" dirty="0"/>
          </a:p>
        </p:txBody>
      </p:sp>
      <p:pic>
        <p:nvPicPr>
          <p:cNvPr id="34818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301752" y="1981200"/>
            <a:ext cx="7315200" cy="35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</a:t>
            </a:r>
            <a:r>
              <a:rPr lang="en-US" sz="2800" dirty="0" smtClean="0">
                <a:latin typeface="Franklin Gothic Book" pitchFamily="34" charset="0"/>
              </a:rPr>
              <a:t>Using </a:t>
            </a:r>
            <a:r>
              <a:rPr lang="en-US" sz="2800" dirty="0" err="1" smtClean="0">
                <a:latin typeface="Franklin Gothic Book" pitchFamily="34" charset="0"/>
              </a:rPr>
              <a:t>Cadsoft</a:t>
            </a:r>
            <a:r>
              <a:rPr lang="en-US" sz="2800" dirty="0" smtClean="0">
                <a:latin typeface="Franklin Gothic Book" pitchFamily="34" charset="0"/>
              </a:rPr>
              <a:t> Eagle to create a PCB</a:t>
            </a:r>
          </a:p>
          <a:p>
            <a:pPr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Creating </a:t>
            </a:r>
            <a:r>
              <a:rPr lang="en-US" sz="2800" dirty="0">
                <a:latin typeface="Franklin Gothic Book" pitchFamily="34" charset="0"/>
              </a:rPr>
              <a:t>a </a:t>
            </a:r>
            <a:r>
              <a:rPr lang="en-US" sz="2800" dirty="0" smtClean="0">
                <a:latin typeface="Franklin Gothic Book" pitchFamily="34" charset="0"/>
              </a:rPr>
              <a:t>symbol </a:t>
            </a:r>
            <a:r>
              <a:rPr lang="en-US" sz="2800" dirty="0">
                <a:latin typeface="Franklin Gothic Book" pitchFamily="34" charset="0"/>
              </a:rPr>
              <a:t>and </a:t>
            </a:r>
            <a:r>
              <a:rPr lang="en-US" sz="2800" dirty="0" smtClean="0">
                <a:latin typeface="Franklin Gothic Book" pitchFamily="34" charset="0"/>
              </a:rPr>
              <a:t>package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Creating a </a:t>
            </a:r>
            <a:r>
              <a:rPr lang="en-US" sz="2800" dirty="0" smtClean="0">
                <a:latin typeface="Franklin Gothic Book" pitchFamily="34" charset="0"/>
              </a:rPr>
              <a:t>schematic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Using </a:t>
            </a:r>
            <a:r>
              <a:rPr lang="en-US" sz="2800" dirty="0" smtClean="0">
                <a:latin typeface="Franklin Gothic Book" pitchFamily="34" charset="0"/>
              </a:rPr>
              <a:t>electrical </a:t>
            </a:r>
            <a:r>
              <a:rPr lang="en-US" sz="2800" dirty="0">
                <a:latin typeface="Franklin Gothic Book" pitchFamily="34" charset="0"/>
              </a:rPr>
              <a:t>r</a:t>
            </a:r>
            <a:r>
              <a:rPr lang="en-US" sz="2800" dirty="0" smtClean="0">
                <a:latin typeface="Franklin Gothic Book" pitchFamily="34" charset="0"/>
              </a:rPr>
              <a:t>ule </a:t>
            </a:r>
            <a:r>
              <a:rPr lang="en-US" sz="2800" dirty="0">
                <a:latin typeface="Franklin Gothic Book" pitchFamily="34" charset="0"/>
              </a:rPr>
              <a:t>c</a:t>
            </a:r>
            <a:r>
              <a:rPr lang="en-US" sz="2800" dirty="0" smtClean="0">
                <a:latin typeface="Franklin Gothic Book" pitchFamily="34" charset="0"/>
              </a:rPr>
              <a:t>heck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Generating </a:t>
            </a:r>
            <a:r>
              <a:rPr lang="en-US" sz="2800" dirty="0" smtClean="0">
                <a:latin typeface="Franklin Gothic Book" pitchFamily="34" charset="0"/>
              </a:rPr>
              <a:t>the layout from schematic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</a:t>
            </a:r>
            <a:r>
              <a:rPr lang="en-US" sz="2800" dirty="0">
                <a:latin typeface="Franklin Gothic Book" pitchFamily="34" charset="0"/>
              </a:rPr>
              <a:t>Using </a:t>
            </a:r>
            <a:r>
              <a:rPr lang="en-US" sz="2800" dirty="0" smtClean="0">
                <a:latin typeface="Franklin Gothic Book" pitchFamily="34" charset="0"/>
              </a:rPr>
              <a:t>design </a:t>
            </a:r>
            <a:r>
              <a:rPr lang="en-US" sz="2800" dirty="0">
                <a:latin typeface="Franklin Gothic Book" pitchFamily="34" charset="0"/>
              </a:rPr>
              <a:t>r</a:t>
            </a:r>
            <a:r>
              <a:rPr lang="en-US" sz="2800" dirty="0" smtClean="0">
                <a:latin typeface="Franklin Gothic Book" pitchFamily="34" charset="0"/>
              </a:rPr>
              <a:t>ule </a:t>
            </a:r>
            <a:r>
              <a:rPr lang="en-US" sz="2800" dirty="0">
                <a:latin typeface="Franklin Gothic Book" pitchFamily="34" charset="0"/>
              </a:rPr>
              <a:t>c</a:t>
            </a:r>
            <a:r>
              <a:rPr lang="en-US" sz="2800" dirty="0" smtClean="0">
                <a:latin typeface="Franklin Gothic Book" pitchFamily="34" charset="0"/>
              </a:rPr>
              <a:t>heck </a:t>
            </a:r>
            <a:r>
              <a:rPr lang="en-US" sz="2800" dirty="0">
                <a:latin typeface="Franklin Gothic Book" pitchFamily="34" charset="0"/>
              </a:rPr>
              <a:t>and </a:t>
            </a:r>
            <a:r>
              <a:rPr lang="en-US" sz="2800" dirty="0" err="1">
                <a:latin typeface="Franklin Gothic Book" pitchFamily="34" charset="0"/>
              </a:rPr>
              <a:t>a</a:t>
            </a:r>
            <a:r>
              <a:rPr lang="en-US" sz="2800" dirty="0" err="1" smtClean="0">
                <a:latin typeface="Franklin Gothic Book" pitchFamily="34" charset="0"/>
              </a:rPr>
              <a:t>utorouter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Creating </a:t>
            </a:r>
            <a:r>
              <a:rPr lang="en-US" sz="2800" dirty="0" err="1">
                <a:latin typeface="Franklin Gothic Book" pitchFamily="34" charset="0"/>
              </a:rPr>
              <a:t>g</a:t>
            </a:r>
            <a:r>
              <a:rPr lang="en-US" sz="2800" dirty="0" err="1" smtClean="0">
                <a:latin typeface="Franklin Gothic Book" pitchFamily="34" charset="0"/>
              </a:rPr>
              <a:t>erber</a:t>
            </a:r>
            <a:r>
              <a:rPr lang="en-US" sz="2800" dirty="0" smtClean="0">
                <a:latin typeface="Franklin Gothic Book" pitchFamily="34" charset="0"/>
              </a:rPr>
              <a:t> files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Using </a:t>
            </a:r>
            <a:r>
              <a:rPr lang="en-US" sz="2800" dirty="0" err="1" smtClean="0">
                <a:latin typeface="Franklin Gothic Book" pitchFamily="34" charset="0"/>
              </a:rPr>
              <a:t>Viewplot</a:t>
            </a:r>
            <a:r>
              <a:rPr lang="en-US" sz="2800" dirty="0" smtClean="0">
                <a:latin typeface="Franklin Gothic Book" pitchFamily="34" charset="0"/>
              </a:rPr>
              <a:t> to view </a:t>
            </a:r>
            <a:r>
              <a:rPr lang="en-US" sz="2800" dirty="0" err="1" smtClean="0">
                <a:latin typeface="Franklin Gothic Book" pitchFamily="34" charset="0"/>
              </a:rPr>
              <a:t>gerber</a:t>
            </a:r>
            <a:r>
              <a:rPr lang="en-US" sz="2800" dirty="0" smtClean="0">
                <a:latin typeface="Franklin Gothic Book" pitchFamily="34" charset="0"/>
              </a:rPr>
              <a:t> files</a:t>
            </a:r>
            <a:endParaRPr lang="en-US" sz="2800" dirty="0">
              <a:latin typeface="Franklin Gothic Book" pitchFamily="34" charset="0"/>
            </a:endParaRPr>
          </a:p>
        </p:txBody>
      </p:sp>
      <p:pic>
        <p:nvPicPr>
          <p:cNvPr id="34820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26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symbol</a:t>
            </a:r>
            <a:endParaRPr lang="en-US" dirty="0"/>
          </a:p>
        </p:txBody>
      </p:sp>
      <p:pic>
        <p:nvPicPr>
          <p:cNvPr id="35842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4" name="Picture 7" descr="partsymbol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0" y="1295400"/>
            <a:ext cx="4306888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Box 5"/>
          <p:cNvSpPr txBox="1">
            <a:spLocks noChangeArrowheads="1"/>
          </p:cNvSpPr>
          <p:nvPr/>
        </p:nvSpPr>
        <p:spPr bwMode="auto">
          <a:xfrm>
            <a:off x="304800" y="5903913"/>
            <a:ext cx="88392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</a:t>
            </a:r>
            <a:r>
              <a:rPr lang="en-US" sz="2800" dirty="0" smtClean="0">
                <a:latin typeface="Franklin Gothic Book" pitchFamily="34" charset="0"/>
              </a:rPr>
              <a:t>Eagle contains a lot of premade parts</a:t>
            </a:r>
          </a:p>
          <a:p>
            <a:pPr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Draw shape used </a:t>
            </a:r>
            <a:r>
              <a:rPr lang="en-US" sz="2800" dirty="0">
                <a:latin typeface="Franklin Gothic Book" pitchFamily="34" charset="0"/>
              </a:rPr>
              <a:t>in </a:t>
            </a:r>
            <a:r>
              <a:rPr lang="en-US" sz="2800" dirty="0" smtClean="0">
                <a:latin typeface="Franklin Gothic Book" pitchFamily="34" charset="0"/>
              </a:rPr>
              <a:t>schematic and add all required pins</a:t>
            </a: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27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Footprint</a:t>
            </a:r>
            <a:endParaRPr lang="en-US" dirty="0"/>
          </a:p>
        </p:txBody>
      </p:sp>
      <p:pic>
        <p:nvPicPr>
          <p:cNvPr id="36866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7" descr="partpacka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1143000"/>
            <a:ext cx="3810000" cy="431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301752" y="5473005"/>
            <a:ext cx="8842248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Draw the </a:t>
            </a:r>
            <a:r>
              <a:rPr lang="en-US" sz="2800" dirty="0" smtClean="0">
                <a:latin typeface="Franklin Gothic Book" pitchFamily="34" charset="0"/>
              </a:rPr>
              <a:t>required layout </a:t>
            </a:r>
            <a:r>
              <a:rPr lang="en-US" sz="2800" dirty="0">
                <a:latin typeface="Franklin Gothic Book" pitchFamily="34" charset="0"/>
              </a:rPr>
              <a:t>from the </a:t>
            </a:r>
            <a:r>
              <a:rPr lang="en-US" sz="2800" dirty="0" smtClean="0">
                <a:latin typeface="Franklin Gothic Book" pitchFamily="34" charset="0"/>
              </a:rPr>
              <a:t>datasheet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</a:t>
            </a:r>
            <a:r>
              <a:rPr lang="en-US" sz="2800" dirty="0" smtClean="0">
                <a:latin typeface="Franklin Gothic Book" pitchFamily="34" charset="0"/>
              </a:rPr>
              <a:t>Three main layers – silkscreen, copper, solder mask</a:t>
            </a:r>
          </a:p>
          <a:p>
            <a:pPr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Two types – surface mount and through hole</a:t>
            </a: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28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schematic</a:t>
            </a:r>
            <a:endParaRPr lang="en-US" dirty="0"/>
          </a:p>
        </p:txBody>
      </p:sp>
      <p:pic>
        <p:nvPicPr>
          <p:cNvPr id="37890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7" descr="schematicwhol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47775" y="1524000"/>
            <a:ext cx="6219825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893" name="TextBox 5"/>
          <p:cNvSpPr txBox="1">
            <a:spLocks noChangeArrowheads="1"/>
          </p:cNvSpPr>
          <p:nvPr/>
        </p:nvSpPr>
        <p:spPr bwMode="auto">
          <a:xfrm>
            <a:off x="301752" y="5473700"/>
            <a:ext cx="62484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Make </a:t>
            </a:r>
            <a:r>
              <a:rPr lang="en-US" sz="2800" dirty="0" smtClean="0">
                <a:latin typeface="Franklin Gothic Book" pitchFamily="34" charset="0"/>
              </a:rPr>
              <a:t>all </a:t>
            </a:r>
            <a:r>
              <a:rPr lang="en-US" sz="2800" dirty="0">
                <a:latin typeface="Franklin Gothic Book" pitchFamily="34" charset="0"/>
              </a:rPr>
              <a:t>c</a:t>
            </a:r>
            <a:r>
              <a:rPr lang="en-US" sz="2800" dirty="0" smtClean="0">
                <a:latin typeface="Franklin Gothic Book" pitchFamily="34" charset="0"/>
              </a:rPr>
              <a:t>onnections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Add </a:t>
            </a:r>
            <a:r>
              <a:rPr lang="en-US" sz="2800" dirty="0" smtClean="0">
                <a:latin typeface="Franklin Gothic Book" pitchFamily="34" charset="0"/>
              </a:rPr>
              <a:t>labels </a:t>
            </a:r>
            <a:r>
              <a:rPr lang="en-US" sz="2800" dirty="0">
                <a:latin typeface="Franklin Gothic Book" pitchFamily="34" charset="0"/>
              </a:rPr>
              <a:t>to </a:t>
            </a:r>
            <a:r>
              <a:rPr lang="en-US" sz="2800" dirty="0" smtClean="0">
                <a:latin typeface="Franklin Gothic Book" pitchFamily="34" charset="0"/>
              </a:rPr>
              <a:t>important </a:t>
            </a:r>
            <a:r>
              <a:rPr lang="en-US" sz="2800" dirty="0">
                <a:latin typeface="Franklin Gothic Book" pitchFamily="34" charset="0"/>
              </a:rPr>
              <a:t>n</a:t>
            </a:r>
            <a:r>
              <a:rPr lang="en-US" sz="2800" dirty="0" smtClean="0">
                <a:latin typeface="Franklin Gothic Book" pitchFamily="34" charset="0"/>
              </a:rPr>
              <a:t>ets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</a:t>
            </a:r>
            <a:r>
              <a:rPr lang="en-US" sz="2800" dirty="0" smtClean="0">
                <a:latin typeface="Franklin Gothic Book" pitchFamily="34" charset="0"/>
              </a:rPr>
              <a:t>Can generate </a:t>
            </a:r>
            <a:r>
              <a:rPr lang="en-US" sz="2800" dirty="0">
                <a:latin typeface="Franklin Gothic Book" pitchFamily="34" charset="0"/>
              </a:rPr>
              <a:t>a </a:t>
            </a:r>
            <a:r>
              <a:rPr lang="en-US" sz="2800" dirty="0" err="1">
                <a:latin typeface="Franklin Gothic Book" pitchFamily="34" charset="0"/>
              </a:rPr>
              <a:t>p</a:t>
            </a:r>
            <a:r>
              <a:rPr lang="en-US" sz="2800" dirty="0" err="1" smtClean="0">
                <a:latin typeface="Franklin Gothic Book" pitchFamily="34" charset="0"/>
              </a:rPr>
              <a:t>artslist</a:t>
            </a: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29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467214" y="457200"/>
            <a:ext cx="8521337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57200" y="2057400"/>
            <a:ext cx="7848600" cy="1191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pitchFamily="34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The </a:t>
            </a:r>
            <a:r>
              <a:rPr lang="en-US" sz="2800" dirty="0">
                <a:latin typeface="Franklin Gothic Book" pitchFamily="34" charset="0"/>
              </a:rPr>
              <a:t>Global Positioning System (GPS) is a fully functional Global Navigation Satellite System (GNSS</a:t>
            </a:r>
            <a:r>
              <a:rPr lang="en-US" sz="2800" dirty="0" smtClean="0">
                <a:latin typeface="Franklin Gothic Book" pitchFamily="34" charset="0"/>
              </a:rPr>
              <a:t>).</a:t>
            </a:r>
            <a:endParaRPr lang="en-GB" sz="2800" dirty="0">
              <a:latin typeface="Bookman Old Style" pitchFamily="18" charset="0"/>
            </a:endParaRPr>
          </a:p>
        </p:txBody>
      </p:sp>
      <p:pic>
        <p:nvPicPr>
          <p:cNvPr id="8" name="Picture 13"/>
          <p:cNvPicPr>
            <a:picLocks noChangeAspect="1" noChangeArrowheads="1"/>
          </p:cNvPicPr>
          <p:nvPr/>
        </p:nvPicPr>
        <p:blipFill>
          <a:blip r:embed="rId4"/>
          <a:srcRect t="8000" r="3999" b="3999"/>
          <a:stretch>
            <a:fillRect/>
          </a:stretch>
        </p:blipFill>
        <p:spPr bwMode="auto">
          <a:xfrm>
            <a:off x="5334000" y="3733800"/>
            <a:ext cx="2514600" cy="23050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" name="Picture 1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0" y="3886200"/>
            <a:ext cx="3099758" cy="21336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Schematic</a:t>
            </a:r>
            <a:endParaRPr lang="en-US" dirty="0"/>
          </a:p>
        </p:txBody>
      </p:sp>
      <p:pic>
        <p:nvPicPr>
          <p:cNvPr id="38914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TextBox 5"/>
          <p:cNvSpPr txBox="1">
            <a:spLocks noChangeArrowheads="1"/>
          </p:cNvSpPr>
          <p:nvPr/>
        </p:nvSpPr>
        <p:spPr bwMode="auto">
          <a:xfrm>
            <a:off x="0" y="1828800"/>
            <a:ext cx="914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 Text</a:t>
            </a:r>
          </a:p>
        </p:txBody>
      </p:sp>
      <p:pic>
        <p:nvPicPr>
          <p:cNvPr id="38916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7" name="Picture 7" descr="schematicsige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1447800"/>
            <a:ext cx="5791200" cy="451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8" name="TextBox 8"/>
          <p:cNvSpPr txBox="1">
            <a:spLocks noChangeArrowheads="1"/>
          </p:cNvSpPr>
          <p:nvPr/>
        </p:nvSpPr>
        <p:spPr bwMode="auto">
          <a:xfrm>
            <a:off x="301752" y="5903913"/>
            <a:ext cx="884224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Use </a:t>
            </a:r>
            <a:r>
              <a:rPr lang="en-US" sz="2800" dirty="0" smtClean="0">
                <a:latin typeface="Franklin Gothic Book" pitchFamily="34" charset="0"/>
              </a:rPr>
              <a:t>recommended </a:t>
            </a:r>
            <a:r>
              <a:rPr lang="en-US" sz="2800" dirty="0">
                <a:latin typeface="Franklin Gothic Book" pitchFamily="34" charset="0"/>
              </a:rPr>
              <a:t>s</a:t>
            </a:r>
            <a:r>
              <a:rPr lang="en-US" sz="2800" dirty="0" smtClean="0">
                <a:latin typeface="Franklin Gothic Book" pitchFamily="34" charset="0"/>
              </a:rPr>
              <a:t>chematic </a:t>
            </a:r>
            <a:r>
              <a:rPr lang="en-US" sz="2800" dirty="0">
                <a:latin typeface="Franklin Gothic Book" pitchFamily="34" charset="0"/>
              </a:rPr>
              <a:t>from </a:t>
            </a:r>
            <a:r>
              <a:rPr lang="en-US" sz="2800" dirty="0" smtClean="0">
                <a:latin typeface="Franklin Gothic Book" pitchFamily="34" charset="0"/>
              </a:rPr>
              <a:t>datasheet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Add </a:t>
            </a:r>
            <a:r>
              <a:rPr lang="en-US" sz="2800" dirty="0" smtClean="0">
                <a:latin typeface="Franklin Gothic Book" pitchFamily="34" charset="0"/>
              </a:rPr>
              <a:t>decoupling capacitors to prevent voltage spikes</a:t>
            </a: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30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Electrical Rule Check</a:t>
            </a:r>
            <a:endParaRPr lang="en-US" dirty="0"/>
          </a:p>
        </p:txBody>
      </p:sp>
      <p:pic>
        <p:nvPicPr>
          <p:cNvPr id="39938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7" descr="erc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447800"/>
            <a:ext cx="81153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1" name="TextBox 5"/>
          <p:cNvSpPr txBox="1">
            <a:spLocks noChangeArrowheads="1"/>
          </p:cNvSpPr>
          <p:nvPr/>
        </p:nvSpPr>
        <p:spPr bwMode="auto">
          <a:xfrm>
            <a:off x="301752" y="5473700"/>
            <a:ext cx="80772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Checks that </a:t>
            </a:r>
            <a:r>
              <a:rPr lang="en-US" sz="2800" dirty="0" smtClean="0">
                <a:latin typeface="Franklin Gothic Book" pitchFamily="34" charset="0"/>
              </a:rPr>
              <a:t>all </a:t>
            </a:r>
            <a:r>
              <a:rPr lang="en-US" sz="2800" dirty="0">
                <a:latin typeface="Franklin Gothic Book" pitchFamily="34" charset="0"/>
              </a:rPr>
              <a:t>p</a:t>
            </a:r>
            <a:r>
              <a:rPr lang="en-US" sz="2800" dirty="0" smtClean="0">
                <a:latin typeface="Franklin Gothic Book" pitchFamily="34" charset="0"/>
              </a:rPr>
              <a:t>ins </a:t>
            </a:r>
            <a:r>
              <a:rPr lang="en-US" sz="2800" dirty="0">
                <a:latin typeface="Franklin Gothic Book" pitchFamily="34" charset="0"/>
              </a:rPr>
              <a:t>are </a:t>
            </a:r>
            <a:r>
              <a:rPr lang="en-US" sz="2800" dirty="0" smtClean="0">
                <a:latin typeface="Franklin Gothic Book" pitchFamily="34" charset="0"/>
              </a:rPr>
              <a:t>connected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Warnings for </a:t>
            </a:r>
            <a:r>
              <a:rPr lang="en-US" sz="2800" dirty="0" smtClean="0">
                <a:latin typeface="Franklin Gothic Book" pitchFamily="34" charset="0"/>
              </a:rPr>
              <a:t>close </a:t>
            </a:r>
            <a:r>
              <a:rPr lang="en-US" sz="2800" dirty="0">
                <a:latin typeface="Franklin Gothic Book" pitchFamily="34" charset="0"/>
              </a:rPr>
              <a:t>but </a:t>
            </a:r>
            <a:r>
              <a:rPr lang="en-US" sz="2800" dirty="0" smtClean="0">
                <a:latin typeface="Franklin Gothic Book" pitchFamily="34" charset="0"/>
              </a:rPr>
              <a:t>unconnected </a:t>
            </a:r>
            <a:r>
              <a:rPr lang="en-US" sz="2800" dirty="0">
                <a:latin typeface="Franklin Gothic Book" pitchFamily="34" charset="0"/>
              </a:rPr>
              <a:t>n</a:t>
            </a:r>
            <a:r>
              <a:rPr lang="en-US" sz="2800" dirty="0" smtClean="0">
                <a:latin typeface="Franklin Gothic Book" pitchFamily="34" charset="0"/>
              </a:rPr>
              <a:t>ets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Checks for </a:t>
            </a:r>
            <a:r>
              <a:rPr lang="en-US" sz="2800" dirty="0" smtClean="0">
                <a:latin typeface="Franklin Gothic Book" pitchFamily="34" charset="0"/>
              </a:rPr>
              <a:t>schematic/layout consistency</a:t>
            </a: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Generate Layout</a:t>
            </a:r>
            <a:endParaRPr lang="en-US" dirty="0"/>
          </a:p>
        </p:txBody>
      </p:sp>
      <p:pic>
        <p:nvPicPr>
          <p:cNvPr id="35842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airwir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600200"/>
            <a:ext cx="8610600" cy="4290731"/>
          </a:xfrm>
          <a:prstGeom prst="rect">
            <a:avLst/>
          </a:prstGeom>
        </p:spPr>
      </p:pic>
      <p:sp>
        <p:nvSpPr>
          <p:cNvPr id="8" name="TextBox 5"/>
          <p:cNvSpPr txBox="1">
            <a:spLocks noChangeArrowheads="1"/>
          </p:cNvSpPr>
          <p:nvPr/>
        </p:nvSpPr>
        <p:spPr bwMode="auto">
          <a:xfrm>
            <a:off x="301752" y="5903913"/>
            <a:ext cx="75438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Size the </a:t>
            </a:r>
            <a:r>
              <a:rPr lang="en-US" sz="2800" dirty="0" smtClean="0">
                <a:latin typeface="Franklin Gothic Book" pitchFamily="34" charset="0"/>
              </a:rPr>
              <a:t>board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Move </a:t>
            </a:r>
            <a:r>
              <a:rPr lang="en-US" sz="2800" dirty="0" smtClean="0">
                <a:latin typeface="Franklin Gothic Book" pitchFamily="34" charset="0"/>
              </a:rPr>
              <a:t>all </a:t>
            </a:r>
            <a:r>
              <a:rPr lang="en-US" sz="2800" dirty="0">
                <a:latin typeface="Franklin Gothic Book" pitchFamily="34" charset="0"/>
              </a:rPr>
              <a:t>p</a:t>
            </a:r>
            <a:r>
              <a:rPr lang="en-US" sz="2800" dirty="0" smtClean="0">
                <a:latin typeface="Franklin Gothic Book" pitchFamily="34" charset="0"/>
              </a:rPr>
              <a:t>arts </a:t>
            </a:r>
            <a:r>
              <a:rPr lang="en-US" sz="2800" dirty="0">
                <a:latin typeface="Franklin Gothic Book" pitchFamily="34" charset="0"/>
              </a:rPr>
              <a:t>and </a:t>
            </a:r>
            <a:r>
              <a:rPr lang="en-US" sz="2800" dirty="0" err="1">
                <a:latin typeface="Franklin Gothic Book" pitchFamily="34" charset="0"/>
              </a:rPr>
              <a:t>a</a:t>
            </a:r>
            <a:r>
              <a:rPr lang="en-US" sz="2800" dirty="0" err="1" smtClean="0">
                <a:latin typeface="Franklin Gothic Book" pitchFamily="34" charset="0"/>
              </a:rPr>
              <a:t>irwires</a:t>
            </a:r>
            <a:r>
              <a:rPr lang="en-US" sz="2800" dirty="0" smtClean="0">
                <a:latin typeface="Franklin Gothic Book" pitchFamily="34" charset="0"/>
              </a:rPr>
              <a:t> </a:t>
            </a:r>
            <a:r>
              <a:rPr lang="en-US" sz="2800" dirty="0">
                <a:latin typeface="Franklin Gothic Book" pitchFamily="34" charset="0"/>
              </a:rPr>
              <a:t>to </a:t>
            </a:r>
            <a:r>
              <a:rPr lang="en-US" sz="2800" dirty="0" smtClean="0">
                <a:latin typeface="Franklin Gothic Book" pitchFamily="34" charset="0"/>
              </a:rPr>
              <a:t>desired </a:t>
            </a:r>
            <a:r>
              <a:rPr lang="en-US" sz="2800" dirty="0">
                <a:latin typeface="Franklin Gothic Book" pitchFamily="34" charset="0"/>
              </a:rPr>
              <a:t>l</a:t>
            </a:r>
            <a:r>
              <a:rPr lang="en-US" sz="2800" dirty="0" smtClean="0">
                <a:latin typeface="Franklin Gothic Book" pitchFamily="34" charset="0"/>
              </a:rPr>
              <a:t>ocation</a:t>
            </a: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32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Design rule check</a:t>
            </a:r>
            <a:endParaRPr lang="en-US" dirty="0"/>
          </a:p>
        </p:txBody>
      </p:sp>
      <p:pic>
        <p:nvPicPr>
          <p:cNvPr id="40962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3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4" name="Picture 7" descr="drc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1447800"/>
            <a:ext cx="7029450" cy="445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65" name="TextBox 5"/>
          <p:cNvSpPr txBox="1">
            <a:spLocks noChangeArrowheads="1"/>
          </p:cNvSpPr>
          <p:nvPr/>
        </p:nvSpPr>
        <p:spPr bwMode="auto">
          <a:xfrm>
            <a:off x="301752" y="5903913"/>
            <a:ext cx="70866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Set </a:t>
            </a:r>
            <a:r>
              <a:rPr lang="en-US" sz="2800" dirty="0" smtClean="0">
                <a:latin typeface="Franklin Gothic Book" pitchFamily="34" charset="0"/>
              </a:rPr>
              <a:t>rules </a:t>
            </a:r>
            <a:r>
              <a:rPr lang="en-US" sz="2800" dirty="0">
                <a:latin typeface="Franklin Gothic Book" pitchFamily="34" charset="0"/>
              </a:rPr>
              <a:t>for </a:t>
            </a:r>
            <a:r>
              <a:rPr lang="en-US" sz="2800" dirty="0" smtClean="0">
                <a:latin typeface="Franklin Gothic Book" pitchFamily="34" charset="0"/>
              </a:rPr>
              <a:t>minimum sizing/spacing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Rules </a:t>
            </a:r>
            <a:r>
              <a:rPr lang="en-US" sz="2800" dirty="0" smtClean="0">
                <a:latin typeface="Franklin Gothic Book" pitchFamily="34" charset="0"/>
              </a:rPr>
              <a:t>used </a:t>
            </a:r>
            <a:r>
              <a:rPr lang="en-US" sz="2800" dirty="0">
                <a:latin typeface="Franklin Gothic Book" pitchFamily="34" charset="0"/>
              </a:rPr>
              <a:t>for the </a:t>
            </a:r>
            <a:r>
              <a:rPr lang="en-US" sz="2800" dirty="0" err="1">
                <a:latin typeface="Franklin Gothic Book" pitchFamily="34" charset="0"/>
              </a:rPr>
              <a:t>a</a:t>
            </a:r>
            <a:r>
              <a:rPr lang="en-US" sz="2800" dirty="0" err="1" smtClean="0">
                <a:latin typeface="Franklin Gothic Book" pitchFamily="34" charset="0"/>
              </a:rPr>
              <a:t>utorouter</a:t>
            </a: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33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Board top</a:t>
            </a:r>
            <a:endParaRPr lang="en-US" dirty="0"/>
          </a:p>
        </p:txBody>
      </p:sp>
      <p:pic>
        <p:nvPicPr>
          <p:cNvPr id="41986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7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988" name="Picture 7" descr="boardtop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1143000"/>
            <a:ext cx="4059238" cy="484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5"/>
          <p:cNvSpPr txBox="1">
            <a:spLocks noChangeArrowheads="1"/>
          </p:cNvSpPr>
          <p:nvPr/>
        </p:nvSpPr>
        <p:spPr bwMode="auto">
          <a:xfrm>
            <a:off x="301752" y="5903913"/>
            <a:ext cx="8842248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</a:t>
            </a:r>
            <a:r>
              <a:rPr lang="en-US" sz="2800" dirty="0" err="1" smtClean="0">
                <a:latin typeface="Franklin Gothic Book" pitchFamily="34" charset="0"/>
              </a:rPr>
              <a:t>Autorouter</a:t>
            </a:r>
            <a:r>
              <a:rPr lang="en-US" sz="2800" dirty="0" smtClean="0">
                <a:latin typeface="Franklin Gothic Book" pitchFamily="34" charset="0"/>
              </a:rPr>
              <a:t>  has 4 levels of optimization</a:t>
            </a:r>
          </a:p>
          <a:p>
            <a:pPr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Manual route where necessary</a:t>
            </a: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34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Board bottom</a:t>
            </a:r>
            <a:endParaRPr lang="en-US" dirty="0"/>
          </a:p>
        </p:txBody>
      </p:sp>
      <p:pic>
        <p:nvPicPr>
          <p:cNvPr id="43010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2" name="Picture 7" descr="boardbottom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1143000"/>
            <a:ext cx="4062413" cy="481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013" name="TextBox 5"/>
          <p:cNvSpPr txBox="1">
            <a:spLocks noChangeArrowheads="1"/>
          </p:cNvSpPr>
          <p:nvPr/>
        </p:nvSpPr>
        <p:spPr bwMode="auto">
          <a:xfrm>
            <a:off x="301752" y="5903913"/>
            <a:ext cx="6705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Similar to </a:t>
            </a:r>
            <a:r>
              <a:rPr lang="en-US" sz="2800" dirty="0" smtClean="0">
                <a:latin typeface="Franklin Gothic Book" pitchFamily="34" charset="0"/>
              </a:rPr>
              <a:t>top </a:t>
            </a:r>
            <a:r>
              <a:rPr lang="en-US" sz="2800" dirty="0">
                <a:latin typeface="Franklin Gothic Book" pitchFamily="34" charset="0"/>
              </a:rPr>
              <a:t>but </a:t>
            </a:r>
            <a:r>
              <a:rPr lang="en-US" sz="2800" dirty="0" smtClean="0">
                <a:latin typeface="Franklin Gothic Book" pitchFamily="34" charset="0"/>
              </a:rPr>
              <a:t>mirrored</a:t>
            </a: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35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Complete layout</a:t>
            </a:r>
            <a:endParaRPr lang="en-US" dirty="0"/>
          </a:p>
        </p:txBody>
      </p:sp>
      <p:pic>
        <p:nvPicPr>
          <p:cNvPr id="44034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7" descr="boardall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09800" y="1143000"/>
            <a:ext cx="4083422" cy="484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4800" y="5903893"/>
            <a:ext cx="7620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</a:t>
            </a:r>
            <a:r>
              <a:rPr lang="en-US" sz="2800" dirty="0" smtClean="0">
                <a:latin typeface="Franklin Gothic Book" pitchFamily="34" charset="0"/>
              </a:rPr>
              <a:t>4 layer board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Generate a </a:t>
            </a:r>
            <a:r>
              <a:rPr lang="en-US" sz="2800" dirty="0" err="1" smtClean="0">
                <a:latin typeface="Franklin Gothic Book" pitchFamily="34" charset="0"/>
              </a:rPr>
              <a:t>centroid</a:t>
            </a:r>
            <a:r>
              <a:rPr lang="en-US" sz="2800" dirty="0" smtClean="0">
                <a:latin typeface="Franklin Gothic Book" pitchFamily="34" charset="0"/>
              </a:rPr>
              <a:t> file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36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Cam processor</a:t>
            </a:r>
            <a:endParaRPr lang="en-US" dirty="0"/>
          </a:p>
        </p:txBody>
      </p:sp>
      <p:pic>
        <p:nvPicPr>
          <p:cNvPr id="45058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59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7" descr="cam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828800" y="1371600"/>
            <a:ext cx="5473700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TextBox 5"/>
          <p:cNvSpPr txBox="1">
            <a:spLocks noChangeArrowheads="1"/>
          </p:cNvSpPr>
          <p:nvPr/>
        </p:nvSpPr>
        <p:spPr bwMode="auto">
          <a:xfrm>
            <a:off x="301752" y="5903913"/>
            <a:ext cx="76200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Gerber </a:t>
            </a:r>
            <a:r>
              <a:rPr lang="en-US" sz="2800" dirty="0" smtClean="0">
                <a:latin typeface="Franklin Gothic Book" pitchFamily="34" charset="0"/>
              </a:rPr>
              <a:t>file </a:t>
            </a:r>
            <a:r>
              <a:rPr lang="en-US" sz="2800" dirty="0">
                <a:latin typeface="Franklin Gothic Book" pitchFamily="34" charset="0"/>
              </a:rPr>
              <a:t>is a </a:t>
            </a:r>
            <a:r>
              <a:rPr lang="en-US" sz="2800" dirty="0" smtClean="0">
                <a:latin typeface="Franklin Gothic Book" pitchFamily="34" charset="0"/>
              </a:rPr>
              <a:t>text </a:t>
            </a:r>
            <a:r>
              <a:rPr lang="en-US" sz="2800" dirty="0">
                <a:latin typeface="Franklin Gothic Book" pitchFamily="34" charset="0"/>
              </a:rPr>
              <a:t>f</a:t>
            </a:r>
            <a:r>
              <a:rPr lang="en-US" sz="2800" dirty="0" smtClean="0">
                <a:latin typeface="Franklin Gothic Book" pitchFamily="34" charset="0"/>
              </a:rPr>
              <a:t>ile </a:t>
            </a:r>
            <a:r>
              <a:rPr lang="en-US" sz="2800" dirty="0">
                <a:latin typeface="Franklin Gothic Book" pitchFamily="34" charset="0"/>
              </a:rPr>
              <a:t>d</a:t>
            </a:r>
            <a:r>
              <a:rPr lang="en-US" sz="2800" dirty="0" smtClean="0">
                <a:latin typeface="Franklin Gothic Book" pitchFamily="34" charset="0"/>
              </a:rPr>
              <a:t>escribing </a:t>
            </a:r>
            <a:r>
              <a:rPr lang="en-US" sz="2800" dirty="0">
                <a:latin typeface="Franklin Gothic Book" pitchFamily="34" charset="0"/>
              </a:rPr>
              <a:t>e</a:t>
            </a:r>
            <a:r>
              <a:rPr lang="en-US" sz="2800" dirty="0" smtClean="0">
                <a:latin typeface="Franklin Gothic Book" pitchFamily="34" charset="0"/>
              </a:rPr>
              <a:t>ach </a:t>
            </a:r>
            <a:r>
              <a:rPr lang="en-US" sz="2800" dirty="0">
                <a:latin typeface="Franklin Gothic Book" pitchFamily="34" charset="0"/>
              </a:rPr>
              <a:t>l</a:t>
            </a:r>
            <a:r>
              <a:rPr lang="en-US" sz="2800" dirty="0" smtClean="0">
                <a:latin typeface="Franklin Gothic Book" pitchFamily="34" charset="0"/>
              </a:rPr>
              <a:t>ayer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</a:t>
            </a:r>
            <a:r>
              <a:rPr lang="en-US" sz="2800" dirty="0" smtClean="0">
                <a:latin typeface="Franklin Gothic Book" pitchFamily="34" charset="0"/>
              </a:rPr>
              <a:t>Select </a:t>
            </a:r>
            <a:r>
              <a:rPr lang="en-US" sz="2800" dirty="0">
                <a:latin typeface="Franklin Gothic Book" pitchFamily="34" charset="0"/>
              </a:rPr>
              <a:t>e</a:t>
            </a:r>
            <a:r>
              <a:rPr lang="en-US" sz="2800" dirty="0" smtClean="0">
                <a:latin typeface="Franklin Gothic Book" pitchFamily="34" charset="0"/>
              </a:rPr>
              <a:t>agle </a:t>
            </a:r>
            <a:r>
              <a:rPr lang="en-US" sz="2800" dirty="0">
                <a:latin typeface="Franklin Gothic Book" pitchFamily="34" charset="0"/>
              </a:rPr>
              <a:t>l</a:t>
            </a:r>
            <a:r>
              <a:rPr lang="en-US" sz="2800" dirty="0" smtClean="0">
                <a:latin typeface="Franklin Gothic Book" pitchFamily="34" charset="0"/>
              </a:rPr>
              <a:t>ayers </a:t>
            </a:r>
            <a:r>
              <a:rPr lang="en-US" sz="2800" dirty="0">
                <a:latin typeface="Franklin Gothic Book" pitchFamily="34" charset="0"/>
              </a:rPr>
              <a:t>to be </a:t>
            </a:r>
            <a:r>
              <a:rPr lang="en-US" sz="2800" dirty="0" smtClean="0">
                <a:latin typeface="Franklin Gothic Book" pitchFamily="34" charset="0"/>
              </a:rPr>
              <a:t>included </a:t>
            </a:r>
            <a:r>
              <a:rPr lang="en-US" sz="2800" dirty="0">
                <a:latin typeface="Franklin Gothic Book" pitchFamily="34" charset="0"/>
              </a:rPr>
              <a:t>in </a:t>
            </a:r>
            <a:r>
              <a:rPr lang="en-US" sz="2800" dirty="0" smtClean="0">
                <a:latin typeface="Franklin Gothic Book" pitchFamily="34" charset="0"/>
              </a:rPr>
              <a:t>each</a:t>
            </a: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37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viewplot</a:t>
            </a:r>
            <a:endParaRPr lang="en-US" dirty="0"/>
          </a:p>
        </p:txBody>
      </p:sp>
      <p:pic>
        <p:nvPicPr>
          <p:cNvPr id="46082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3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084" name="Picture 7" descr="viewplot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1219200"/>
            <a:ext cx="4059238" cy="479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5" name="TextBox 5"/>
          <p:cNvSpPr txBox="1">
            <a:spLocks noChangeArrowheads="1"/>
          </p:cNvSpPr>
          <p:nvPr/>
        </p:nvSpPr>
        <p:spPr bwMode="auto">
          <a:xfrm>
            <a:off x="301752" y="5903913"/>
            <a:ext cx="7772400" cy="954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Used to </a:t>
            </a:r>
            <a:r>
              <a:rPr lang="en-US" sz="2800" dirty="0" smtClean="0">
                <a:latin typeface="Franklin Gothic Book" pitchFamily="34" charset="0"/>
              </a:rPr>
              <a:t>view </a:t>
            </a:r>
            <a:r>
              <a:rPr lang="en-US" sz="2800" dirty="0" err="1">
                <a:latin typeface="Franklin Gothic Book" pitchFamily="34" charset="0"/>
              </a:rPr>
              <a:t>g</a:t>
            </a:r>
            <a:r>
              <a:rPr lang="en-US" sz="2800" dirty="0" err="1" smtClean="0">
                <a:latin typeface="Franklin Gothic Book" pitchFamily="34" charset="0"/>
              </a:rPr>
              <a:t>erber</a:t>
            </a:r>
            <a:r>
              <a:rPr lang="en-US" sz="2800" dirty="0" smtClean="0">
                <a:latin typeface="Franklin Gothic Book" pitchFamily="34" charset="0"/>
              </a:rPr>
              <a:t> </a:t>
            </a:r>
            <a:r>
              <a:rPr lang="en-US" sz="2800" dirty="0">
                <a:latin typeface="Franklin Gothic Book" pitchFamily="34" charset="0"/>
              </a:rPr>
              <a:t>f</a:t>
            </a:r>
            <a:r>
              <a:rPr lang="en-US" sz="2800" dirty="0" smtClean="0">
                <a:latin typeface="Franklin Gothic Book" pitchFamily="34" charset="0"/>
              </a:rPr>
              <a:t>iles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Good </a:t>
            </a:r>
            <a:r>
              <a:rPr lang="en-US" sz="2800" dirty="0" smtClean="0">
                <a:latin typeface="Franklin Gothic Book" pitchFamily="34" charset="0"/>
              </a:rPr>
              <a:t>check </a:t>
            </a:r>
            <a:r>
              <a:rPr lang="en-US" sz="2800" dirty="0">
                <a:latin typeface="Franklin Gothic Book" pitchFamily="34" charset="0"/>
              </a:rPr>
              <a:t>of </a:t>
            </a:r>
            <a:r>
              <a:rPr lang="en-US" sz="2800" dirty="0" smtClean="0">
                <a:latin typeface="Franklin Gothic Book" pitchFamily="34" charset="0"/>
              </a:rPr>
              <a:t>what </a:t>
            </a:r>
            <a:r>
              <a:rPr lang="en-US" sz="2800" dirty="0">
                <a:latin typeface="Franklin Gothic Book" pitchFamily="34" charset="0"/>
              </a:rPr>
              <a:t>w</a:t>
            </a:r>
            <a:r>
              <a:rPr lang="en-US" sz="2800" dirty="0" smtClean="0">
                <a:latin typeface="Franklin Gothic Book" pitchFamily="34" charset="0"/>
              </a:rPr>
              <a:t>ill </a:t>
            </a:r>
            <a:r>
              <a:rPr lang="en-US" sz="2800" dirty="0">
                <a:latin typeface="Franklin Gothic Book" pitchFamily="34" charset="0"/>
              </a:rPr>
              <a:t>be </a:t>
            </a:r>
            <a:r>
              <a:rPr lang="en-US" sz="2800" dirty="0" smtClean="0">
                <a:latin typeface="Franklin Gothic Book" pitchFamily="34" charset="0"/>
              </a:rPr>
              <a:t>sent </a:t>
            </a:r>
            <a:r>
              <a:rPr lang="en-US" sz="2800" dirty="0">
                <a:latin typeface="Franklin Gothic Book" pitchFamily="34" charset="0"/>
              </a:rPr>
              <a:t>for </a:t>
            </a:r>
            <a:r>
              <a:rPr lang="en-US" sz="2800" dirty="0" smtClean="0">
                <a:latin typeface="Franklin Gothic Book" pitchFamily="34" charset="0"/>
              </a:rPr>
              <a:t>fabrication</a:t>
            </a: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38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Fabrication</a:t>
            </a:r>
            <a:endParaRPr lang="en-US" dirty="0"/>
          </a:p>
        </p:txBody>
      </p:sp>
      <p:pic>
        <p:nvPicPr>
          <p:cNvPr id="47106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108" name="TextBox 5"/>
          <p:cNvSpPr txBox="1">
            <a:spLocks noChangeArrowheads="1"/>
          </p:cNvSpPr>
          <p:nvPr/>
        </p:nvSpPr>
        <p:spPr bwMode="auto">
          <a:xfrm>
            <a:off x="301752" y="2209800"/>
            <a:ext cx="8382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Complete </a:t>
            </a:r>
            <a:r>
              <a:rPr lang="en-US" sz="2800" dirty="0" err="1" smtClean="0">
                <a:latin typeface="Franklin Gothic Book" pitchFamily="34" charset="0"/>
              </a:rPr>
              <a:t>gerber</a:t>
            </a:r>
            <a:r>
              <a:rPr lang="en-US" sz="2800" dirty="0" smtClean="0">
                <a:latin typeface="Franklin Gothic Book" pitchFamily="34" charset="0"/>
              </a:rPr>
              <a:t> </a:t>
            </a:r>
            <a:r>
              <a:rPr lang="en-US" sz="2800" dirty="0">
                <a:latin typeface="Franklin Gothic Book" pitchFamily="34" charset="0"/>
              </a:rPr>
              <a:t>f</a:t>
            </a:r>
            <a:r>
              <a:rPr lang="en-US" sz="2800" dirty="0" smtClean="0">
                <a:latin typeface="Franklin Gothic Book" pitchFamily="34" charset="0"/>
              </a:rPr>
              <a:t>iles </a:t>
            </a:r>
            <a:r>
              <a:rPr lang="en-US" sz="2800" dirty="0">
                <a:latin typeface="Franklin Gothic Book" pitchFamily="34" charset="0"/>
              </a:rPr>
              <a:t>s</a:t>
            </a:r>
            <a:r>
              <a:rPr lang="en-US" sz="2800" dirty="0" smtClean="0">
                <a:latin typeface="Franklin Gothic Book" pitchFamily="34" charset="0"/>
              </a:rPr>
              <a:t>ent </a:t>
            </a:r>
            <a:r>
              <a:rPr lang="en-US" sz="2800" dirty="0">
                <a:latin typeface="Franklin Gothic Book" pitchFamily="34" charset="0"/>
              </a:rPr>
              <a:t>for </a:t>
            </a:r>
            <a:r>
              <a:rPr lang="en-US" sz="2800" dirty="0" smtClean="0">
                <a:latin typeface="Franklin Gothic Book" pitchFamily="34" charset="0"/>
              </a:rPr>
              <a:t>fabrication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Sierra </a:t>
            </a:r>
            <a:r>
              <a:rPr lang="en-US" sz="2800" dirty="0" smtClean="0">
                <a:latin typeface="Franklin Gothic Book" pitchFamily="34" charset="0"/>
              </a:rPr>
              <a:t>Proto Express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Create BOM from </a:t>
            </a:r>
            <a:r>
              <a:rPr lang="en-US" sz="2800" dirty="0" err="1">
                <a:latin typeface="Franklin Gothic Book" pitchFamily="34" charset="0"/>
              </a:rPr>
              <a:t>p</a:t>
            </a:r>
            <a:r>
              <a:rPr lang="en-US" sz="2800" dirty="0" err="1" smtClean="0">
                <a:latin typeface="Franklin Gothic Book" pitchFamily="34" charset="0"/>
              </a:rPr>
              <a:t>artslist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Order </a:t>
            </a:r>
            <a:r>
              <a:rPr lang="en-US" sz="2800" dirty="0" smtClean="0">
                <a:latin typeface="Franklin Gothic Book" pitchFamily="34" charset="0"/>
              </a:rPr>
              <a:t>all </a:t>
            </a:r>
            <a:r>
              <a:rPr lang="en-US" sz="2800" dirty="0">
                <a:latin typeface="Franklin Gothic Book" pitchFamily="34" charset="0"/>
              </a:rPr>
              <a:t>n</a:t>
            </a:r>
            <a:r>
              <a:rPr lang="en-US" sz="2800" dirty="0" smtClean="0">
                <a:latin typeface="Franklin Gothic Book" pitchFamily="34" charset="0"/>
              </a:rPr>
              <a:t>ecessary </a:t>
            </a:r>
            <a:r>
              <a:rPr lang="en-US" sz="2800" dirty="0">
                <a:latin typeface="Franklin Gothic Book" pitchFamily="34" charset="0"/>
              </a:rPr>
              <a:t>p</a:t>
            </a:r>
            <a:r>
              <a:rPr lang="en-US" sz="2800" dirty="0" smtClean="0">
                <a:latin typeface="Franklin Gothic Book" pitchFamily="34" charset="0"/>
              </a:rPr>
              <a:t>arts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Send </a:t>
            </a:r>
            <a:r>
              <a:rPr lang="en-US" sz="2800" dirty="0" smtClean="0">
                <a:latin typeface="Franklin Gothic Book" pitchFamily="34" charset="0"/>
              </a:rPr>
              <a:t>parts</a:t>
            </a:r>
            <a:r>
              <a:rPr lang="en-US" sz="2800" dirty="0">
                <a:latin typeface="Franklin Gothic Book" pitchFamily="34" charset="0"/>
              </a:rPr>
              <a:t>, </a:t>
            </a:r>
            <a:r>
              <a:rPr lang="en-US" sz="2800" dirty="0" smtClean="0">
                <a:latin typeface="Franklin Gothic Book" pitchFamily="34" charset="0"/>
              </a:rPr>
              <a:t>boards</a:t>
            </a:r>
            <a:r>
              <a:rPr lang="en-US" sz="2800" dirty="0">
                <a:latin typeface="Franklin Gothic Book" pitchFamily="34" charset="0"/>
              </a:rPr>
              <a:t>, BOM, and </a:t>
            </a:r>
            <a:r>
              <a:rPr lang="en-US" sz="2800" dirty="0" err="1">
                <a:latin typeface="Franklin Gothic Book" pitchFamily="34" charset="0"/>
              </a:rPr>
              <a:t>c</a:t>
            </a:r>
            <a:r>
              <a:rPr lang="en-US" sz="2800" dirty="0" err="1" smtClean="0">
                <a:latin typeface="Franklin Gothic Book" pitchFamily="34" charset="0"/>
              </a:rPr>
              <a:t>entroid</a:t>
            </a:r>
            <a:r>
              <a:rPr lang="en-US" sz="2800" dirty="0" smtClean="0">
                <a:latin typeface="Franklin Gothic Book" pitchFamily="34" charset="0"/>
              </a:rPr>
              <a:t> </a:t>
            </a:r>
            <a:r>
              <a:rPr lang="en-US" sz="2800" dirty="0">
                <a:latin typeface="Franklin Gothic Book" pitchFamily="34" charset="0"/>
              </a:rPr>
              <a:t>for </a:t>
            </a:r>
            <a:r>
              <a:rPr lang="en-US" sz="2800" dirty="0" smtClean="0">
                <a:latin typeface="Franklin Gothic Book" pitchFamily="34" charset="0"/>
              </a:rPr>
              <a:t>assembly</a:t>
            </a: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PCB Solutions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5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381000" y="1524000"/>
            <a:ext cx="4953000" cy="3819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endParaRPr lang="en-US" sz="2800" dirty="0">
              <a:latin typeface="Franklin Gothic Book" pitchFamily="34" charset="0"/>
            </a:endParaRP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Transmit  the time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A precise orbit </a:t>
            </a:r>
            <a:r>
              <a:rPr lang="en-US" sz="2800" dirty="0">
                <a:latin typeface="Franklin Gothic Book" pitchFamily="34" charset="0"/>
              </a:rPr>
              <a:t>for the satellite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General </a:t>
            </a:r>
            <a:r>
              <a:rPr lang="en-US" sz="2800" dirty="0">
                <a:latin typeface="Franklin Gothic Book" pitchFamily="34" charset="0"/>
              </a:rPr>
              <a:t>system health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Rough </a:t>
            </a:r>
            <a:r>
              <a:rPr lang="en-US" sz="2800" dirty="0">
                <a:latin typeface="Franklin Gothic Book" pitchFamily="34" charset="0"/>
              </a:rPr>
              <a:t>orbits of all the GPS satellites 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Receiver uses </a:t>
            </a:r>
            <a:r>
              <a:rPr lang="en-US" sz="2800" dirty="0">
                <a:latin typeface="Franklin Gothic Book" pitchFamily="34" charset="0"/>
              </a:rPr>
              <a:t>data to calculate their position </a:t>
            </a:r>
            <a:endParaRPr lang="en-GB" sz="2800" dirty="0">
              <a:latin typeface="Franklin Gothic Book" pitchFamily="34" charset="0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4">
            <a:lum bright="-59000" contrast="5000"/>
          </a:blip>
          <a:srcRect/>
          <a:stretch>
            <a:fillRect/>
          </a:stretch>
        </p:blipFill>
        <p:spPr bwMode="auto">
          <a:xfrm>
            <a:off x="5181600" y="3048000"/>
            <a:ext cx="38100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smtClean="0"/>
              <a:t>Sandia Clinic</a:t>
            </a:r>
            <a:endParaRPr lang="en-US" dirty="0"/>
          </a:p>
        </p:txBody>
      </p:sp>
      <p:pic>
        <p:nvPicPr>
          <p:cNvPr id="125955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5956" name="TextBox 5"/>
          <p:cNvSpPr txBox="1">
            <a:spLocks noChangeArrowheads="1"/>
          </p:cNvSpPr>
          <p:nvPr/>
        </p:nvSpPr>
        <p:spPr bwMode="auto">
          <a:xfrm>
            <a:off x="0" y="1828800"/>
            <a:ext cx="9144000" cy="259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4000" dirty="0">
                <a:latin typeface="Franklin Gothic Book" pitchFamily="34" charset="0"/>
              </a:rPr>
              <a:t>Programming and Code Design</a:t>
            </a:r>
          </a:p>
          <a:p>
            <a:pPr algn="ctr"/>
            <a:endParaRPr lang="en-US" sz="4000" dirty="0">
              <a:latin typeface="Franklin Gothic Book" pitchFamily="34" charset="0"/>
            </a:endParaRP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800" dirty="0" smtClean="0">
                <a:latin typeface="Franklin Gothic Book" pitchFamily="34" charset="0"/>
              </a:rPr>
              <a:t> Picking </a:t>
            </a:r>
            <a:r>
              <a:rPr lang="en-US" sz="2800" dirty="0">
                <a:latin typeface="Franklin Gothic Book" pitchFamily="34" charset="0"/>
              </a:rPr>
              <a:t>a development environment</a:t>
            </a:r>
          </a:p>
          <a:p>
            <a:pPr>
              <a:lnSpc>
                <a:spcPct val="150000"/>
              </a:lnSpc>
              <a:buFontTx/>
              <a:buChar char="•"/>
            </a:pPr>
            <a:r>
              <a:rPr lang="en-US" sz="2800" dirty="0" smtClean="0">
                <a:latin typeface="Franklin Gothic Book" pitchFamily="34" charset="0"/>
              </a:rPr>
              <a:t> Developing </a:t>
            </a:r>
            <a:r>
              <a:rPr lang="en-US" sz="2800" dirty="0">
                <a:latin typeface="Franklin Gothic Book" pitchFamily="34" charset="0"/>
              </a:rPr>
              <a:t>custom code for the GPS board</a:t>
            </a:r>
          </a:p>
        </p:txBody>
      </p:sp>
      <p:pic>
        <p:nvPicPr>
          <p:cNvPr id="125957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40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Programming environment</a:t>
            </a:r>
            <a:endParaRPr lang="en-US" dirty="0"/>
          </a:p>
        </p:txBody>
      </p:sp>
      <p:pic>
        <p:nvPicPr>
          <p:cNvPr id="56322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323" name="TextBox 5"/>
          <p:cNvSpPr txBox="1">
            <a:spLocks noChangeArrowheads="1"/>
          </p:cNvSpPr>
          <p:nvPr/>
        </p:nvSpPr>
        <p:spPr bwMode="auto">
          <a:xfrm>
            <a:off x="152400" y="1828800"/>
            <a:ext cx="74676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>
              <a:latin typeface="Franklin Gothic Book" pitchFamily="34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 Texas Instruments provides two development environment software options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Code Composer Essentials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IAR Embedded Workbench Kickstart</a:t>
            </a:r>
          </a:p>
          <a:p>
            <a:pPr>
              <a:buFont typeface="Arial" charset="0"/>
              <a:buNone/>
            </a:pPr>
            <a:endParaRPr lang="en-US" sz="2800">
              <a:latin typeface="Franklin Gothic Book" pitchFamily="34" charset="0"/>
            </a:endParaRPr>
          </a:p>
        </p:txBody>
      </p:sp>
      <p:pic>
        <p:nvPicPr>
          <p:cNvPr id="56324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41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IAR </a:t>
            </a:r>
            <a:r>
              <a:rPr lang="en-US" dirty="0" err="1" smtClean="0"/>
              <a:t>Kickstart</a:t>
            </a:r>
            <a:endParaRPr lang="en-US" dirty="0"/>
          </a:p>
        </p:txBody>
      </p:sp>
      <p:pic>
        <p:nvPicPr>
          <p:cNvPr id="128003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8004" name="TextBox 5"/>
          <p:cNvSpPr txBox="1">
            <a:spLocks noChangeArrowheads="1"/>
          </p:cNvSpPr>
          <p:nvPr/>
        </p:nvSpPr>
        <p:spPr bwMode="auto">
          <a:xfrm>
            <a:off x="152400" y="1828800"/>
            <a:ext cx="7391400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>
              <a:latin typeface="Franklin Gothic Book" pitchFamily="34" charset="0"/>
            </a:endParaRP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 Similar to development software like Eclipse or Visual Studio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 Some key differences are</a:t>
            </a:r>
          </a:p>
          <a:p>
            <a:pPr marL="742950" lvl="1" indent="-285750">
              <a:lnSpc>
                <a:spcPct val="140000"/>
              </a:lnSpc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Selecting the TI MSP430 chip to work with</a:t>
            </a:r>
          </a:p>
          <a:p>
            <a:pPr marL="742950" lvl="1" indent="-285750">
              <a:lnSpc>
                <a:spcPct val="140000"/>
              </a:lnSpc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Multiple debugging modes</a:t>
            </a:r>
          </a:p>
          <a:p>
            <a:pPr marL="742950" lvl="1" indent="-285750">
              <a:lnSpc>
                <a:spcPct val="140000"/>
              </a:lnSpc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Simulating interrupts</a:t>
            </a:r>
          </a:p>
          <a:p>
            <a:pPr marL="742950" lvl="1" indent="-285750">
              <a:buFont typeface="Arial" charset="0"/>
              <a:buChar char="•"/>
            </a:pPr>
            <a:endParaRPr lang="en-US" sz="2800">
              <a:latin typeface="Franklin Gothic Book" pitchFamily="34" charset="0"/>
            </a:endParaRPr>
          </a:p>
        </p:txBody>
      </p:sp>
      <p:pic>
        <p:nvPicPr>
          <p:cNvPr id="128005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42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IAR workbench</a:t>
            </a:r>
            <a:endParaRPr lang="en-US" dirty="0"/>
          </a:p>
        </p:txBody>
      </p:sp>
      <p:pic>
        <p:nvPicPr>
          <p:cNvPr id="58370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2" name="Picture 6" descr="Overal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" y="1524000"/>
            <a:ext cx="8077200" cy="5048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43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IAR workbench</a:t>
            </a:r>
            <a:endParaRPr lang="en-US" dirty="0"/>
          </a:p>
        </p:txBody>
      </p:sp>
      <p:pic>
        <p:nvPicPr>
          <p:cNvPr id="59394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5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9396" name="Picture 6" descr="chip-selectCropp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5400" y="1503363"/>
            <a:ext cx="5943600" cy="512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44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IAR workbench</a:t>
            </a:r>
            <a:endParaRPr lang="en-US" dirty="0"/>
          </a:p>
        </p:txBody>
      </p:sp>
      <p:pic>
        <p:nvPicPr>
          <p:cNvPr id="60418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19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420" name="Picture 7" descr="simulator-optionscropp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447800" y="1371600"/>
            <a:ext cx="5867400" cy="501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45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IAR workbench</a:t>
            </a:r>
            <a:endParaRPr lang="en-US" dirty="0"/>
          </a:p>
        </p:txBody>
      </p:sp>
      <p:pic>
        <p:nvPicPr>
          <p:cNvPr id="61442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6" descr="interruptCroppe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" y="1981200"/>
            <a:ext cx="89154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46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Program overview</a:t>
            </a:r>
            <a:endParaRPr lang="en-US" dirty="0"/>
          </a:p>
        </p:txBody>
      </p:sp>
      <p:pic>
        <p:nvPicPr>
          <p:cNvPr id="129027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9028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9029" name="Rectangle 36"/>
          <p:cNvSpPr>
            <a:spLocks noChangeArrowheads="1"/>
          </p:cNvSpPr>
          <p:nvPr/>
        </p:nvSpPr>
        <p:spPr bwMode="auto">
          <a:xfrm>
            <a:off x="6172200" y="38100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Erase</a:t>
            </a:r>
          </a:p>
          <a:p>
            <a:pPr algn="ctr"/>
            <a:r>
              <a:rPr lang="en-US"/>
              <a:t>flash</a:t>
            </a:r>
          </a:p>
        </p:txBody>
      </p:sp>
      <p:sp>
        <p:nvSpPr>
          <p:cNvPr id="129030" name="Rectangle 37"/>
          <p:cNvSpPr>
            <a:spLocks noChangeArrowheads="1"/>
          </p:cNvSpPr>
          <p:nvPr/>
        </p:nvSpPr>
        <p:spPr bwMode="auto">
          <a:xfrm>
            <a:off x="7696200" y="38100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finished</a:t>
            </a:r>
          </a:p>
        </p:txBody>
      </p:sp>
      <p:sp>
        <p:nvSpPr>
          <p:cNvPr id="129031" name="Line 39"/>
          <p:cNvSpPr>
            <a:spLocks noChangeShapeType="1"/>
          </p:cNvSpPr>
          <p:nvPr/>
        </p:nvSpPr>
        <p:spPr bwMode="auto">
          <a:xfrm>
            <a:off x="7467600" y="4267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32" name="Rectangle 6"/>
          <p:cNvSpPr>
            <a:spLocks noChangeArrowheads="1"/>
          </p:cNvSpPr>
          <p:nvPr/>
        </p:nvSpPr>
        <p:spPr bwMode="auto">
          <a:xfrm>
            <a:off x="1066800" y="13716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main</a:t>
            </a:r>
          </a:p>
        </p:txBody>
      </p:sp>
      <p:sp>
        <p:nvSpPr>
          <p:cNvPr id="129033" name="Rectangle 8"/>
          <p:cNvSpPr>
            <a:spLocks noChangeArrowheads="1"/>
          </p:cNvSpPr>
          <p:nvPr/>
        </p:nvSpPr>
        <p:spPr bwMode="auto">
          <a:xfrm>
            <a:off x="1066800" y="24384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Setup ADC </a:t>
            </a:r>
          </a:p>
          <a:p>
            <a:pPr algn="ctr"/>
            <a:r>
              <a:rPr lang="en-US"/>
              <a:t>interrupt</a:t>
            </a:r>
          </a:p>
        </p:txBody>
      </p:sp>
      <p:sp>
        <p:nvSpPr>
          <p:cNvPr id="129034" name="Rectangle 9"/>
          <p:cNvSpPr>
            <a:spLocks noChangeArrowheads="1"/>
          </p:cNvSpPr>
          <p:nvPr/>
        </p:nvSpPr>
        <p:spPr bwMode="auto">
          <a:xfrm>
            <a:off x="914400" y="4191000"/>
            <a:ext cx="1600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Are all samples</a:t>
            </a:r>
          </a:p>
          <a:p>
            <a:pPr algn="ctr"/>
            <a:r>
              <a:rPr lang="en-US"/>
              <a:t>Captured?</a:t>
            </a:r>
          </a:p>
        </p:txBody>
      </p:sp>
      <p:sp>
        <p:nvSpPr>
          <p:cNvPr id="129035" name="Oval 10"/>
          <p:cNvSpPr>
            <a:spLocks noChangeArrowheads="1"/>
          </p:cNvSpPr>
          <p:nvPr/>
        </p:nvSpPr>
        <p:spPr bwMode="auto">
          <a:xfrm>
            <a:off x="1447800" y="51816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no</a:t>
            </a:r>
          </a:p>
        </p:txBody>
      </p:sp>
      <p:sp>
        <p:nvSpPr>
          <p:cNvPr id="129036" name="Oval 11"/>
          <p:cNvSpPr>
            <a:spLocks noChangeArrowheads="1"/>
          </p:cNvSpPr>
          <p:nvPr/>
        </p:nvSpPr>
        <p:spPr bwMode="auto">
          <a:xfrm>
            <a:off x="2971800" y="42672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129037" name="Rectangle 12"/>
          <p:cNvSpPr>
            <a:spLocks noChangeArrowheads="1"/>
          </p:cNvSpPr>
          <p:nvPr/>
        </p:nvSpPr>
        <p:spPr bwMode="auto">
          <a:xfrm>
            <a:off x="1066800" y="58674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Capture </a:t>
            </a:r>
          </a:p>
          <a:p>
            <a:pPr algn="ctr"/>
            <a:r>
              <a:rPr lang="en-US"/>
              <a:t>Sample</a:t>
            </a:r>
          </a:p>
        </p:txBody>
      </p:sp>
      <p:cxnSp>
        <p:nvCxnSpPr>
          <p:cNvPr id="129038" name="AutoShape 13"/>
          <p:cNvCxnSpPr>
            <a:cxnSpLocks noChangeShapeType="1"/>
            <a:stCxn id="129037" idx="1"/>
            <a:endCxn id="129061" idx="1"/>
          </p:cNvCxnSpPr>
          <p:nvPr/>
        </p:nvCxnSpPr>
        <p:spPr bwMode="auto">
          <a:xfrm rot="10800000">
            <a:off x="914400" y="3771900"/>
            <a:ext cx="152400" cy="2476500"/>
          </a:xfrm>
          <a:prstGeom prst="curvedConnector3">
            <a:avLst>
              <a:gd name="adj1" fmla="val 2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29039" name="Line 14"/>
          <p:cNvSpPr>
            <a:spLocks noChangeShapeType="1"/>
          </p:cNvSpPr>
          <p:nvPr/>
        </p:nvSpPr>
        <p:spPr bwMode="auto">
          <a:xfrm>
            <a:off x="16764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40" name="Line 15"/>
          <p:cNvSpPr>
            <a:spLocks noChangeShapeType="1"/>
          </p:cNvSpPr>
          <p:nvPr/>
        </p:nvSpPr>
        <p:spPr bwMode="auto">
          <a:xfrm>
            <a:off x="1752600" y="3962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41" name="Line 16"/>
          <p:cNvSpPr>
            <a:spLocks noChangeShapeType="1"/>
          </p:cNvSpPr>
          <p:nvPr/>
        </p:nvSpPr>
        <p:spPr bwMode="auto">
          <a:xfrm>
            <a:off x="1752600" y="4953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42" name="Line 17"/>
          <p:cNvSpPr>
            <a:spLocks noChangeShapeType="1"/>
          </p:cNvSpPr>
          <p:nvPr/>
        </p:nvSpPr>
        <p:spPr bwMode="auto">
          <a:xfrm>
            <a:off x="1752600" y="5638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43" name="Line 18"/>
          <p:cNvSpPr>
            <a:spLocks noChangeShapeType="1"/>
          </p:cNvSpPr>
          <p:nvPr/>
        </p:nvSpPr>
        <p:spPr bwMode="auto">
          <a:xfrm>
            <a:off x="2514600" y="4495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44" name="Rectangle 19"/>
          <p:cNvSpPr>
            <a:spLocks noChangeArrowheads="1"/>
          </p:cNvSpPr>
          <p:nvPr/>
        </p:nvSpPr>
        <p:spPr bwMode="auto">
          <a:xfrm>
            <a:off x="3962400" y="1295400"/>
            <a:ext cx="13716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Setup UART</a:t>
            </a:r>
          </a:p>
          <a:p>
            <a:pPr algn="ctr"/>
            <a:r>
              <a:rPr lang="en-US"/>
              <a:t>interrupt</a:t>
            </a:r>
          </a:p>
        </p:txBody>
      </p:sp>
      <p:sp>
        <p:nvSpPr>
          <p:cNvPr id="129045" name="Rectangle 20"/>
          <p:cNvSpPr>
            <a:spLocks noChangeArrowheads="1"/>
          </p:cNvSpPr>
          <p:nvPr/>
        </p:nvSpPr>
        <p:spPr bwMode="auto">
          <a:xfrm>
            <a:off x="4114800" y="2133600"/>
            <a:ext cx="1143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</a:t>
            </a:r>
          </a:p>
          <a:p>
            <a:pPr algn="ctr"/>
            <a:r>
              <a:rPr lang="en-US"/>
              <a:t> signal</a:t>
            </a:r>
          </a:p>
        </p:txBody>
      </p:sp>
      <p:sp>
        <p:nvSpPr>
          <p:cNvPr id="129046" name="Rectangle 21"/>
          <p:cNvSpPr>
            <a:spLocks noChangeArrowheads="1"/>
          </p:cNvSpPr>
          <p:nvPr/>
        </p:nvSpPr>
        <p:spPr bwMode="auto">
          <a:xfrm>
            <a:off x="4191000" y="2895600"/>
            <a:ext cx="1143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Setup SPI</a:t>
            </a:r>
          </a:p>
          <a:p>
            <a:pPr algn="ctr"/>
            <a:r>
              <a:rPr lang="en-US"/>
              <a:t>interrupt</a:t>
            </a:r>
          </a:p>
        </p:txBody>
      </p:sp>
      <p:sp>
        <p:nvSpPr>
          <p:cNvPr id="129047" name="Rectangle 22"/>
          <p:cNvSpPr>
            <a:spLocks noChangeArrowheads="1"/>
          </p:cNvSpPr>
          <p:nvPr/>
        </p:nvSpPr>
        <p:spPr bwMode="auto">
          <a:xfrm>
            <a:off x="4191000" y="59436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Transfer to</a:t>
            </a:r>
          </a:p>
          <a:p>
            <a:pPr algn="ctr"/>
            <a:r>
              <a:rPr lang="en-US"/>
              <a:t>PC</a:t>
            </a:r>
          </a:p>
        </p:txBody>
      </p:sp>
      <p:sp>
        <p:nvSpPr>
          <p:cNvPr id="129048" name="Rectangle 23"/>
          <p:cNvSpPr>
            <a:spLocks noChangeArrowheads="1"/>
          </p:cNvSpPr>
          <p:nvPr/>
        </p:nvSpPr>
        <p:spPr bwMode="auto">
          <a:xfrm>
            <a:off x="4191000" y="4419600"/>
            <a:ext cx="12192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Transfer to </a:t>
            </a:r>
          </a:p>
          <a:p>
            <a:pPr algn="ctr"/>
            <a:r>
              <a:rPr lang="en-US"/>
              <a:t>U controller</a:t>
            </a:r>
          </a:p>
        </p:txBody>
      </p:sp>
      <p:sp>
        <p:nvSpPr>
          <p:cNvPr id="129049" name="Line 24"/>
          <p:cNvSpPr>
            <a:spLocks noChangeShapeType="1"/>
          </p:cNvSpPr>
          <p:nvPr/>
        </p:nvSpPr>
        <p:spPr bwMode="auto">
          <a:xfrm flipV="1">
            <a:off x="3352800" y="1676400"/>
            <a:ext cx="60960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50" name="Line 25"/>
          <p:cNvSpPr>
            <a:spLocks noChangeShapeType="1"/>
          </p:cNvSpPr>
          <p:nvPr/>
        </p:nvSpPr>
        <p:spPr bwMode="auto">
          <a:xfrm>
            <a:off x="4724400" y="190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51" name="Line 26"/>
          <p:cNvSpPr>
            <a:spLocks noChangeShapeType="1"/>
          </p:cNvSpPr>
          <p:nvPr/>
        </p:nvSpPr>
        <p:spPr bwMode="auto">
          <a:xfrm>
            <a:off x="4800600" y="4191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52" name="Line 27"/>
          <p:cNvSpPr>
            <a:spLocks noChangeShapeType="1"/>
          </p:cNvSpPr>
          <p:nvPr/>
        </p:nvSpPr>
        <p:spPr bwMode="auto">
          <a:xfrm>
            <a:off x="4876800" y="510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53" name="Line 28"/>
          <p:cNvSpPr>
            <a:spLocks noChangeShapeType="1"/>
          </p:cNvSpPr>
          <p:nvPr/>
        </p:nvSpPr>
        <p:spPr bwMode="auto">
          <a:xfrm>
            <a:off x="4724400" y="2667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54" name="Rectangle 29"/>
          <p:cNvSpPr>
            <a:spLocks noChangeArrowheads="1"/>
          </p:cNvSpPr>
          <p:nvPr/>
        </p:nvSpPr>
        <p:spPr bwMode="auto">
          <a:xfrm>
            <a:off x="5943600" y="57150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More data to</a:t>
            </a:r>
          </a:p>
          <a:p>
            <a:pPr algn="ctr"/>
            <a:r>
              <a:rPr lang="en-US"/>
              <a:t>Transfer?</a:t>
            </a:r>
          </a:p>
        </p:txBody>
      </p:sp>
      <p:sp>
        <p:nvSpPr>
          <p:cNvPr id="129055" name="Oval 30"/>
          <p:cNvSpPr>
            <a:spLocks noChangeArrowheads="1"/>
          </p:cNvSpPr>
          <p:nvPr/>
        </p:nvSpPr>
        <p:spPr bwMode="auto">
          <a:xfrm>
            <a:off x="5791200" y="49530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129056" name="Oval 31"/>
          <p:cNvSpPr>
            <a:spLocks noChangeArrowheads="1"/>
          </p:cNvSpPr>
          <p:nvPr/>
        </p:nvSpPr>
        <p:spPr bwMode="auto">
          <a:xfrm>
            <a:off x="6553200" y="49530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no</a:t>
            </a:r>
          </a:p>
        </p:txBody>
      </p:sp>
      <p:sp>
        <p:nvSpPr>
          <p:cNvPr id="129057" name="Line 32"/>
          <p:cNvSpPr>
            <a:spLocks noChangeShapeType="1"/>
          </p:cNvSpPr>
          <p:nvPr/>
        </p:nvSpPr>
        <p:spPr bwMode="auto">
          <a:xfrm>
            <a:off x="5486400" y="6096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58" name="Line 33"/>
          <p:cNvSpPr>
            <a:spLocks noChangeShapeType="1"/>
          </p:cNvSpPr>
          <p:nvPr/>
        </p:nvSpPr>
        <p:spPr bwMode="auto">
          <a:xfrm flipV="1">
            <a:off x="61722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59" name="Line 34"/>
          <p:cNvSpPr>
            <a:spLocks noChangeShapeType="1"/>
          </p:cNvSpPr>
          <p:nvPr/>
        </p:nvSpPr>
        <p:spPr bwMode="auto">
          <a:xfrm flipV="1">
            <a:off x="68580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60" name="Line 35"/>
          <p:cNvSpPr>
            <a:spLocks noChangeShapeType="1"/>
          </p:cNvSpPr>
          <p:nvPr/>
        </p:nvSpPr>
        <p:spPr bwMode="auto">
          <a:xfrm flipH="1" flipV="1">
            <a:off x="5638800" y="40386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61" name="Rectangle 106"/>
          <p:cNvSpPr>
            <a:spLocks noChangeArrowheads="1"/>
          </p:cNvSpPr>
          <p:nvPr/>
        </p:nvSpPr>
        <p:spPr bwMode="auto">
          <a:xfrm>
            <a:off x="914400" y="3581400"/>
            <a:ext cx="1600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 signal</a:t>
            </a:r>
          </a:p>
        </p:txBody>
      </p:sp>
      <p:sp>
        <p:nvSpPr>
          <p:cNvPr id="129062" name="Line 15"/>
          <p:cNvSpPr>
            <a:spLocks noChangeShapeType="1"/>
          </p:cNvSpPr>
          <p:nvPr/>
        </p:nvSpPr>
        <p:spPr bwMode="auto">
          <a:xfrm>
            <a:off x="1752600" y="3200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63" name="Rectangle 108"/>
          <p:cNvSpPr>
            <a:spLocks noChangeArrowheads="1"/>
          </p:cNvSpPr>
          <p:nvPr/>
        </p:nvSpPr>
        <p:spPr bwMode="auto">
          <a:xfrm>
            <a:off x="4038600" y="3810000"/>
            <a:ext cx="1600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 signal</a:t>
            </a:r>
          </a:p>
        </p:txBody>
      </p:sp>
      <p:sp>
        <p:nvSpPr>
          <p:cNvPr id="129064" name="Line 16"/>
          <p:cNvSpPr>
            <a:spLocks noChangeShapeType="1"/>
          </p:cNvSpPr>
          <p:nvPr/>
        </p:nvSpPr>
        <p:spPr bwMode="auto">
          <a:xfrm>
            <a:off x="4800600" y="3581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65" name="Rectangle 110"/>
          <p:cNvSpPr>
            <a:spLocks noChangeArrowheads="1"/>
          </p:cNvSpPr>
          <p:nvPr/>
        </p:nvSpPr>
        <p:spPr bwMode="auto">
          <a:xfrm>
            <a:off x="4114800" y="5334000"/>
            <a:ext cx="1600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 signal</a:t>
            </a:r>
          </a:p>
        </p:txBody>
      </p:sp>
      <p:sp>
        <p:nvSpPr>
          <p:cNvPr id="129066" name="Line 27"/>
          <p:cNvSpPr>
            <a:spLocks noChangeShapeType="1"/>
          </p:cNvSpPr>
          <p:nvPr/>
        </p:nvSpPr>
        <p:spPr bwMode="auto">
          <a:xfrm>
            <a:off x="4876800" y="571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29067" name="Line 113"/>
          <p:cNvSpPr>
            <a:spLocks noChangeShapeType="1"/>
          </p:cNvSpPr>
          <p:nvPr/>
        </p:nvSpPr>
        <p:spPr bwMode="auto">
          <a:xfrm flipV="1">
            <a:off x="6858000" y="4572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47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Main sections of code</a:t>
            </a:r>
            <a:endParaRPr lang="en-US" dirty="0"/>
          </a:p>
        </p:txBody>
      </p:sp>
      <p:pic>
        <p:nvPicPr>
          <p:cNvPr id="130051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0052" name="TextBox 5"/>
          <p:cNvSpPr txBox="1">
            <a:spLocks noChangeArrowheads="1"/>
          </p:cNvSpPr>
          <p:nvPr/>
        </p:nvSpPr>
        <p:spPr bwMode="auto">
          <a:xfrm>
            <a:off x="228600" y="1295400"/>
            <a:ext cx="7315200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Creating a timer to be able to accurately wait in the program</a:t>
            </a: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Getting GPS samples to memory</a:t>
            </a: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Transferring samples from memory to micro controller</a:t>
            </a:r>
          </a:p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Transferring samples from micro controller to PC</a:t>
            </a:r>
          </a:p>
          <a:p>
            <a:pPr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Making </a:t>
            </a:r>
            <a:r>
              <a:rPr lang="en-US" sz="2800" dirty="0">
                <a:latin typeface="Franklin Gothic Book" pitchFamily="34" charset="0"/>
              </a:rPr>
              <a:t>sure all interrupts are properly setup</a:t>
            </a:r>
          </a:p>
          <a:p>
            <a:pPr algn="ctr">
              <a:buFont typeface="Arial" charset="0"/>
              <a:buChar char="•"/>
            </a:pPr>
            <a:endParaRPr lang="en-US" sz="2800" dirty="0">
              <a:latin typeface="Franklin Gothic Book" pitchFamily="34" charset="0"/>
            </a:endParaRPr>
          </a:p>
        </p:txBody>
      </p:sp>
      <p:pic>
        <p:nvPicPr>
          <p:cNvPr id="130053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48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timer</a:t>
            </a:r>
            <a:endParaRPr lang="en-US" dirty="0"/>
          </a:p>
        </p:txBody>
      </p:sp>
      <p:pic>
        <p:nvPicPr>
          <p:cNvPr id="131075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076" name="TextBox 5"/>
          <p:cNvSpPr txBox="1">
            <a:spLocks noChangeArrowheads="1"/>
          </p:cNvSpPr>
          <p:nvPr/>
        </p:nvSpPr>
        <p:spPr bwMode="auto">
          <a:xfrm>
            <a:off x="609600" y="1524000"/>
            <a:ext cx="8305800" cy="367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 dirty="0">
              <a:latin typeface="Franklin Gothic Book" pitchFamily="34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Needed a way to accurately time stalls in the program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There </a:t>
            </a:r>
            <a:r>
              <a:rPr lang="en-US" sz="2800" dirty="0">
                <a:latin typeface="Franklin Gothic Book" pitchFamily="34" charset="0"/>
              </a:rPr>
              <a:t>is no stored reference time to compare against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One way is to count clock ticks</a:t>
            </a:r>
          </a:p>
        </p:txBody>
      </p:sp>
      <p:pic>
        <p:nvPicPr>
          <p:cNvPr id="131077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49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11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381000" y="1752600"/>
            <a:ext cx="7924800" cy="356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</a:t>
            </a:r>
            <a:r>
              <a:rPr lang="en-US" sz="2800" dirty="0" smtClean="0">
                <a:latin typeface="Franklin Gothic Book" pitchFamily="34" charset="0"/>
              </a:rPr>
              <a:t>Four satellites are needed to determine </a:t>
            </a:r>
            <a:r>
              <a:rPr lang="en-US" sz="2800" dirty="0" smtClean="0">
                <a:latin typeface="Franklin Gothic Book" pitchFamily="34" charset="0"/>
              </a:rPr>
              <a:t>a</a:t>
            </a:r>
            <a:r>
              <a:rPr lang="en-US" sz="2800" dirty="0" smtClean="0">
                <a:latin typeface="Franklin Gothic Book" pitchFamily="34" charset="0"/>
              </a:rPr>
              <a:t> </a:t>
            </a:r>
            <a:r>
              <a:rPr lang="en-US" sz="2800" dirty="0" smtClean="0">
                <a:latin typeface="Franklin Gothic Book" pitchFamily="34" charset="0"/>
              </a:rPr>
              <a:t>GPS </a:t>
            </a:r>
            <a:r>
              <a:rPr lang="en-US" sz="2800" dirty="0" smtClean="0">
                <a:latin typeface="Franklin Gothic Book" pitchFamily="34" charset="0"/>
              </a:rPr>
              <a:t>coordinate consists of:</a:t>
            </a:r>
            <a:endParaRPr lang="en-US" sz="2800" dirty="0">
              <a:latin typeface="Franklin Gothic Book" pitchFamily="34" charset="0"/>
            </a:endParaRPr>
          </a:p>
          <a:p>
            <a:endParaRPr lang="en-US" sz="2800" dirty="0">
              <a:latin typeface="Franklin Gothic Book" pitchFamily="34" charset="0"/>
            </a:endParaRPr>
          </a:p>
          <a:p>
            <a:pPr lvl="1"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Latitude </a:t>
            </a:r>
          </a:p>
          <a:p>
            <a:pPr lvl="1"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Longitude</a:t>
            </a:r>
          </a:p>
          <a:p>
            <a:pPr lvl="1"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Altitude</a:t>
            </a:r>
          </a:p>
          <a:p>
            <a:pPr lvl="1"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 </a:t>
            </a:r>
            <a:r>
              <a:rPr lang="en-US" sz="2800" dirty="0" smtClean="0">
                <a:latin typeface="Franklin Gothic Book" pitchFamily="34" charset="0"/>
              </a:rPr>
              <a:t>The exact time </a:t>
            </a:r>
            <a:endParaRPr lang="en-US" sz="2800" dirty="0">
              <a:latin typeface="Franklin Gothic Book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endParaRPr lang="en-GB" sz="2800" dirty="0">
              <a:latin typeface="Franklin Gothic Book" pitchFamily="34" charset="0"/>
            </a:endParaRPr>
          </a:p>
        </p:txBody>
      </p:sp>
      <p:pic>
        <p:nvPicPr>
          <p:cNvPr id="15" name="Picture 2" descr="C:\Documents and Settings\Rashin Bolkameh\Desktop\ScreenHunter_01 Mar. 25 19.50.gi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67125" y="3124200"/>
            <a:ext cx="5095875" cy="2857500"/>
          </a:xfrm>
          <a:prstGeom prst="rect">
            <a:avLst/>
          </a:prstGeom>
          <a:noFill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Timer flowchart</a:t>
            </a:r>
            <a:endParaRPr lang="en-US" dirty="0"/>
          </a:p>
        </p:txBody>
      </p:sp>
      <p:pic>
        <p:nvPicPr>
          <p:cNvPr id="132099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2101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2102" name="Rectangle 6"/>
          <p:cNvSpPr>
            <a:spLocks noChangeArrowheads="1"/>
          </p:cNvSpPr>
          <p:nvPr/>
        </p:nvSpPr>
        <p:spPr bwMode="auto">
          <a:xfrm>
            <a:off x="3200400" y="1600200"/>
            <a:ext cx="22860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Is  cycleCount greater </a:t>
            </a:r>
          </a:p>
          <a:p>
            <a:pPr algn="ctr"/>
            <a:r>
              <a:rPr lang="en-US"/>
              <a:t>than specified cycles?</a:t>
            </a:r>
          </a:p>
        </p:txBody>
      </p:sp>
      <p:sp>
        <p:nvSpPr>
          <p:cNvPr id="132103" name="Oval 7"/>
          <p:cNvSpPr>
            <a:spLocks noChangeArrowheads="1"/>
          </p:cNvSpPr>
          <p:nvPr/>
        </p:nvSpPr>
        <p:spPr bwMode="auto">
          <a:xfrm>
            <a:off x="6019800" y="1752600"/>
            <a:ext cx="609600" cy="609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132104" name="Oval 8"/>
          <p:cNvSpPr>
            <a:spLocks noChangeArrowheads="1"/>
          </p:cNvSpPr>
          <p:nvPr/>
        </p:nvSpPr>
        <p:spPr bwMode="auto">
          <a:xfrm>
            <a:off x="4038600" y="2819400"/>
            <a:ext cx="609600" cy="6096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no</a:t>
            </a:r>
          </a:p>
        </p:txBody>
      </p:sp>
      <p:sp>
        <p:nvSpPr>
          <p:cNvPr id="132105" name="Rectangle 9"/>
          <p:cNvSpPr>
            <a:spLocks noChangeArrowheads="1"/>
          </p:cNvSpPr>
          <p:nvPr/>
        </p:nvSpPr>
        <p:spPr bwMode="auto">
          <a:xfrm>
            <a:off x="3429000" y="3733800"/>
            <a:ext cx="19050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Increment </a:t>
            </a:r>
          </a:p>
          <a:p>
            <a:pPr algn="ctr"/>
            <a:r>
              <a:rPr lang="en-US"/>
              <a:t>CycleCount by 1</a:t>
            </a:r>
          </a:p>
        </p:txBody>
      </p:sp>
      <p:sp>
        <p:nvSpPr>
          <p:cNvPr id="132106" name="Rectangle 10"/>
          <p:cNvSpPr>
            <a:spLocks noChangeArrowheads="1"/>
          </p:cNvSpPr>
          <p:nvPr/>
        </p:nvSpPr>
        <p:spPr bwMode="auto">
          <a:xfrm>
            <a:off x="5867400" y="2819400"/>
            <a:ext cx="990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finished</a:t>
            </a:r>
          </a:p>
        </p:txBody>
      </p:sp>
      <p:sp>
        <p:nvSpPr>
          <p:cNvPr id="132107" name="Line 11"/>
          <p:cNvSpPr>
            <a:spLocks noChangeShapeType="1"/>
          </p:cNvSpPr>
          <p:nvPr/>
        </p:nvSpPr>
        <p:spPr bwMode="auto">
          <a:xfrm>
            <a:off x="4343400" y="2514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2108" name="Line 12"/>
          <p:cNvSpPr>
            <a:spLocks noChangeShapeType="1"/>
          </p:cNvSpPr>
          <p:nvPr/>
        </p:nvSpPr>
        <p:spPr bwMode="auto">
          <a:xfrm>
            <a:off x="4343400" y="3429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2109" name="Line 13"/>
          <p:cNvSpPr>
            <a:spLocks noChangeShapeType="1"/>
          </p:cNvSpPr>
          <p:nvPr/>
        </p:nvSpPr>
        <p:spPr bwMode="auto">
          <a:xfrm>
            <a:off x="5486400" y="20574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2110" name="Line 14"/>
          <p:cNvSpPr>
            <a:spLocks noChangeShapeType="1"/>
          </p:cNvSpPr>
          <p:nvPr/>
        </p:nvSpPr>
        <p:spPr bwMode="auto">
          <a:xfrm>
            <a:off x="6324600" y="23622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132111" name="AutoShape 15"/>
          <p:cNvCxnSpPr>
            <a:cxnSpLocks noChangeShapeType="1"/>
            <a:stCxn id="132105" idx="1"/>
            <a:endCxn id="132102" idx="1"/>
          </p:cNvCxnSpPr>
          <p:nvPr/>
        </p:nvCxnSpPr>
        <p:spPr bwMode="auto">
          <a:xfrm rot="10800000">
            <a:off x="3200400" y="2057400"/>
            <a:ext cx="228600" cy="2057400"/>
          </a:xfrm>
          <a:prstGeom prst="curvedConnector3">
            <a:avLst>
              <a:gd name="adj1" fmla="val 20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50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Acquiring </a:t>
            </a:r>
            <a:r>
              <a:rPr lang="en-US" dirty="0" err="1" smtClean="0"/>
              <a:t>gps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133123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24" name="TextBox 5"/>
          <p:cNvSpPr txBox="1">
            <a:spLocks noChangeArrowheads="1"/>
          </p:cNvSpPr>
          <p:nvPr/>
        </p:nvSpPr>
        <p:spPr bwMode="auto">
          <a:xfrm>
            <a:off x="152400" y="1828800"/>
            <a:ext cx="89916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>
              <a:latin typeface="Franklin Gothic Book" pitchFamily="34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 To complete the project GPS samples need to be captured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 Samples will be stored locally, but processed off system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800">
                <a:latin typeface="Franklin Gothic Book" pitchFamily="34" charset="0"/>
              </a:rPr>
              <a:t> GPS samples are 128KB</a:t>
            </a:r>
          </a:p>
          <a:p>
            <a:pPr>
              <a:buFont typeface="Arial" charset="0"/>
              <a:buChar char="•"/>
            </a:pPr>
            <a:endParaRPr lang="en-US" sz="2800">
              <a:latin typeface="Franklin Gothic Book" pitchFamily="34" charset="0"/>
            </a:endParaRPr>
          </a:p>
        </p:txBody>
      </p:sp>
      <p:pic>
        <p:nvPicPr>
          <p:cNvPr id="133125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51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Sample flowchart</a:t>
            </a:r>
            <a:endParaRPr lang="en-US" dirty="0"/>
          </a:p>
        </p:txBody>
      </p:sp>
      <p:pic>
        <p:nvPicPr>
          <p:cNvPr id="134147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48" name="TextBox 5"/>
          <p:cNvSpPr txBox="1">
            <a:spLocks noChangeArrowheads="1"/>
          </p:cNvSpPr>
          <p:nvPr/>
        </p:nvSpPr>
        <p:spPr bwMode="auto">
          <a:xfrm>
            <a:off x="152400" y="1828800"/>
            <a:ext cx="8991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US" sz="2800">
              <a:latin typeface="Franklin Gothic Book" pitchFamily="34" charset="0"/>
            </a:endParaRPr>
          </a:p>
        </p:txBody>
      </p:sp>
      <p:pic>
        <p:nvPicPr>
          <p:cNvPr id="134149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4150" name="Rectangle 6"/>
          <p:cNvSpPr>
            <a:spLocks noChangeArrowheads="1"/>
          </p:cNvSpPr>
          <p:nvPr/>
        </p:nvSpPr>
        <p:spPr bwMode="auto">
          <a:xfrm>
            <a:off x="2362200" y="1219200"/>
            <a:ext cx="35052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Are GPS samples still needed?</a:t>
            </a:r>
          </a:p>
        </p:txBody>
      </p:sp>
      <p:sp>
        <p:nvSpPr>
          <p:cNvPr id="134151" name="Oval 7"/>
          <p:cNvSpPr>
            <a:spLocks noChangeArrowheads="1"/>
          </p:cNvSpPr>
          <p:nvPr/>
        </p:nvSpPr>
        <p:spPr bwMode="auto">
          <a:xfrm>
            <a:off x="3733800" y="1905000"/>
            <a:ext cx="6096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134152" name="Oval 8"/>
          <p:cNvSpPr>
            <a:spLocks noChangeArrowheads="1"/>
          </p:cNvSpPr>
          <p:nvPr/>
        </p:nvSpPr>
        <p:spPr bwMode="auto">
          <a:xfrm>
            <a:off x="6400800" y="1219200"/>
            <a:ext cx="6096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no</a:t>
            </a:r>
          </a:p>
        </p:txBody>
      </p:sp>
      <p:sp>
        <p:nvSpPr>
          <p:cNvPr id="134153" name="Rectangle 9"/>
          <p:cNvSpPr>
            <a:spLocks noChangeArrowheads="1"/>
          </p:cNvSpPr>
          <p:nvPr/>
        </p:nvSpPr>
        <p:spPr bwMode="auto">
          <a:xfrm>
            <a:off x="1676400" y="2590800"/>
            <a:ext cx="48768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 accelerometer Signal to trigger interrupt</a:t>
            </a:r>
          </a:p>
        </p:txBody>
      </p:sp>
      <p:sp>
        <p:nvSpPr>
          <p:cNvPr id="134154" name="Rectangle 10"/>
          <p:cNvSpPr>
            <a:spLocks noChangeArrowheads="1"/>
          </p:cNvSpPr>
          <p:nvPr/>
        </p:nvSpPr>
        <p:spPr bwMode="auto">
          <a:xfrm>
            <a:off x="3124200" y="3124200"/>
            <a:ext cx="1828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 wait 10 minutes</a:t>
            </a:r>
          </a:p>
        </p:txBody>
      </p:sp>
      <p:sp>
        <p:nvSpPr>
          <p:cNvPr id="134155" name="Rectangle 11"/>
          <p:cNvSpPr>
            <a:spLocks noChangeArrowheads="1"/>
          </p:cNvSpPr>
          <p:nvPr/>
        </p:nvSpPr>
        <p:spPr bwMode="auto">
          <a:xfrm>
            <a:off x="3200400" y="3733800"/>
            <a:ext cx="1752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Turn on SiGe</a:t>
            </a:r>
          </a:p>
        </p:txBody>
      </p:sp>
      <p:sp>
        <p:nvSpPr>
          <p:cNvPr id="134156" name="Rectangle 12"/>
          <p:cNvSpPr>
            <a:spLocks noChangeArrowheads="1"/>
          </p:cNvSpPr>
          <p:nvPr/>
        </p:nvSpPr>
        <p:spPr bwMode="auto">
          <a:xfrm>
            <a:off x="2819400" y="4267200"/>
            <a:ext cx="2590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SiGe initialize time</a:t>
            </a:r>
          </a:p>
        </p:txBody>
      </p:sp>
      <p:sp>
        <p:nvSpPr>
          <p:cNvPr id="134157" name="Rectangle 13"/>
          <p:cNvSpPr>
            <a:spLocks noChangeArrowheads="1"/>
          </p:cNvSpPr>
          <p:nvPr/>
        </p:nvSpPr>
        <p:spPr bwMode="auto">
          <a:xfrm>
            <a:off x="3124200" y="4876800"/>
            <a:ext cx="19812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Switch mux</a:t>
            </a:r>
          </a:p>
        </p:txBody>
      </p:sp>
      <p:sp>
        <p:nvSpPr>
          <p:cNvPr id="134158" name="Rectangle 14"/>
          <p:cNvSpPr>
            <a:spLocks noChangeArrowheads="1"/>
          </p:cNvSpPr>
          <p:nvPr/>
        </p:nvSpPr>
        <p:spPr bwMode="auto">
          <a:xfrm>
            <a:off x="3124200" y="5334000"/>
            <a:ext cx="20574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200ms</a:t>
            </a:r>
          </a:p>
        </p:txBody>
      </p:sp>
      <p:sp>
        <p:nvSpPr>
          <p:cNvPr id="134159" name="Rectangle 15"/>
          <p:cNvSpPr>
            <a:spLocks noChangeArrowheads="1"/>
          </p:cNvSpPr>
          <p:nvPr/>
        </p:nvSpPr>
        <p:spPr bwMode="auto">
          <a:xfrm>
            <a:off x="2895600" y="5791200"/>
            <a:ext cx="2667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Switch mux turn off SiGe</a:t>
            </a:r>
          </a:p>
        </p:txBody>
      </p:sp>
      <p:sp>
        <p:nvSpPr>
          <p:cNvPr id="134160" name="Line 16"/>
          <p:cNvSpPr>
            <a:spLocks noChangeShapeType="1"/>
          </p:cNvSpPr>
          <p:nvPr/>
        </p:nvSpPr>
        <p:spPr bwMode="auto">
          <a:xfrm>
            <a:off x="4038600" y="1752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161" name="Line 17"/>
          <p:cNvSpPr>
            <a:spLocks noChangeShapeType="1"/>
          </p:cNvSpPr>
          <p:nvPr/>
        </p:nvSpPr>
        <p:spPr bwMode="auto">
          <a:xfrm>
            <a:off x="4038600" y="2438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162" name="Line 18"/>
          <p:cNvSpPr>
            <a:spLocks noChangeShapeType="1"/>
          </p:cNvSpPr>
          <p:nvPr/>
        </p:nvSpPr>
        <p:spPr bwMode="auto">
          <a:xfrm>
            <a:off x="4038600" y="2971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163" name="Line 19"/>
          <p:cNvSpPr>
            <a:spLocks noChangeShapeType="1"/>
          </p:cNvSpPr>
          <p:nvPr/>
        </p:nvSpPr>
        <p:spPr bwMode="auto">
          <a:xfrm>
            <a:off x="5867400" y="1524000"/>
            <a:ext cx="533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164" name="Rectangle 20"/>
          <p:cNvSpPr>
            <a:spLocks noChangeArrowheads="1"/>
          </p:cNvSpPr>
          <p:nvPr/>
        </p:nvSpPr>
        <p:spPr bwMode="auto">
          <a:xfrm>
            <a:off x="2743200" y="6248400"/>
            <a:ext cx="2971800" cy="22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Increment total sample count</a:t>
            </a:r>
          </a:p>
        </p:txBody>
      </p:sp>
      <p:sp>
        <p:nvSpPr>
          <p:cNvPr id="134165" name="Line 21"/>
          <p:cNvSpPr>
            <a:spLocks noChangeShapeType="1"/>
          </p:cNvSpPr>
          <p:nvPr/>
        </p:nvSpPr>
        <p:spPr bwMode="auto">
          <a:xfrm>
            <a:off x="4038600" y="3581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166" name="Line 22"/>
          <p:cNvSpPr>
            <a:spLocks noChangeShapeType="1"/>
          </p:cNvSpPr>
          <p:nvPr/>
        </p:nvSpPr>
        <p:spPr bwMode="auto">
          <a:xfrm>
            <a:off x="4114800" y="4114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167" name="Line 23"/>
          <p:cNvSpPr>
            <a:spLocks noChangeShapeType="1"/>
          </p:cNvSpPr>
          <p:nvPr/>
        </p:nvSpPr>
        <p:spPr bwMode="auto">
          <a:xfrm>
            <a:off x="4114800" y="47244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168" name="Line 24"/>
          <p:cNvSpPr>
            <a:spLocks noChangeShapeType="1"/>
          </p:cNvSpPr>
          <p:nvPr/>
        </p:nvSpPr>
        <p:spPr bwMode="auto">
          <a:xfrm>
            <a:off x="4114800" y="51816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169" name="Line 25"/>
          <p:cNvSpPr>
            <a:spLocks noChangeShapeType="1"/>
          </p:cNvSpPr>
          <p:nvPr/>
        </p:nvSpPr>
        <p:spPr bwMode="auto">
          <a:xfrm>
            <a:off x="4114800" y="56388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4170" name="Line 26"/>
          <p:cNvSpPr>
            <a:spLocks noChangeShapeType="1"/>
          </p:cNvSpPr>
          <p:nvPr/>
        </p:nvSpPr>
        <p:spPr bwMode="auto">
          <a:xfrm>
            <a:off x="4114800" y="6096000"/>
            <a:ext cx="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cxnSp>
        <p:nvCxnSpPr>
          <p:cNvPr id="134171" name="AutoShape 28"/>
          <p:cNvCxnSpPr>
            <a:cxnSpLocks noChangeShapeType="1"/>
            <a:stCxn id="134164" idx="1"/>
            <a:endCxn id="134150" idx="1"/>
          </p:cNvCxnSpPr>
          <p:nvPr/>
        </p:nvCxnSpPr>
        <p:spPr bwMode="auto">
          <a:xfrm rot="10800000">
            <a:off x="2362200" y="1485900"/>
            <a:ext cx="381000" cy="4876800"/>
          </a:xfrm>
          <a:prstGeom prst="curvedConnector3">
            <a:avLst>
              <a:gd name="adj1" fmla="val 375417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flowchart</a:t>
            </a:r>
            <a:endParaRPr lang="en-US" dirty="0"/>
          </a:p>
        </p:txBody>
      </p:sp>
      <p:pic>
        <p:nvPicPr>
          <p:cNvPr id="135171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2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5173" name="Rectangle 6"/>
          <p:cNvSpPr>
            <a:spLocks noChangeArrowheads="1"/>
          </p:cNvSpPr>
          <p:nvPr/>
        </p:nvSpPr>
        <p:spPr bwMode="auto">
          <a:xfrm>
            <a:off x="3733800" y="11430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main</a:t>
            </a:r>
          </a:p>
        </p:txBody>
      </p:sp>
      <p:sp>
        <p:nvSpPr>
          <p:cNvPr id="135174" name="Rectangle 8"/>
          <p:cNvSpPr>
            <a:spLocks noChangeArrowheads="1"/>
          </p:cNvSpPr>
          <p:nvPr/>
        </p:nvSpPr>
        <p:spPr bwMode="auto">
          <a:xfrm>
            <a:off x="3733800" y="22098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Setup ADC </a:t>
            </a:r>
          </a:p>
          <a:p>
            <a:pPr algn="ctr"/>
            <a:r>
              <a:rPr lang="en-US"/>
              <a:t>interrupt</a:t>
            </a:r>
          </a:p>
        </p:txBody>
      </p:sp>
      <p:sp>
        <p:nvSpPr>
          <p:cNvPr id="135175" name="Rectangle 9"/>
          <p:cNvSpPr>
            <a:spLocks noChangeArrowheads="1"/>
          </p:cNvSpPr>
          <p:nvPr/>
        </p:nvSpPr>
        <p:spPr bwMode="auto">
          <a:xfrm>
            <a:off x="3581400" y="3962400"/>
            <a:ext cx="1600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Are all samples</a:t>
            </a:r>
          </a:p>
          <a:p>
            <a:pPr algn="ctr"/>
            <a:r>
              <a:rPr lang="en-US"/>
              <a:t>Captured?</a:t>
            </a:r>
          </a:p>
        </p:txBody>
      </p:sp>
      <p:sp>
        <p:nvSpPr>
          <p:cNvPr id="135176" name="Oval 10"/>
          <p:cNvSpPr>
            <a:spLocks noChangeArrowheads="1"/>
          </p:cNvSpPr>
          <p:nvPr/>
        </p:nvSpPr>
        <p:spPr bwMode="auto">
          <a:xfrm>
            <a:off x="4114800" y="49530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no</a:t>
            </a:r>
          </a:p>
        </p:txBody>
      </p:sp>
      <p:sp>
        <p:nvSpPr>
          <p:cNvPr id="135177" name="Rectangle 12"/>
          <p:cNvSpPr>
            <a:spLocks noChangeArrowheads="1"/>
          </p:cNvSpPr>
          <p:nvPr/>
        </p:nvSpPr>
        <p:spPr bwMode="auto">
          <a:xfrm>
            <a:off x="3733800" y="56388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Capture </a:t>
            </a:r>
          </a:p>
          <a:p>
            <a:pPr algn="ctr"/>
            <a:r>
              <a:rPr lang="en-US"/>
              <a:t>Sample</a:t>
            </a:r>
          </a:p>
        </p:txBody>
      </p:sp>
      <p:cxnSp>
        <p:nvCxnSpPr>
          <p:cNvPr id="135178" name="AutoShape 13"/>
          <p:cNvCxnSpPr>
            <a:cxnSpLocks noChangeShapeType="1"/>
            <a:stCxn id="135177" idx="1"/>
            <a:endCxn id="135184" idx="1"/>
          </p:cNvCxnSpPr>
          <p:nvPr/>
        </p:nvCxnSpPr>
        <p:spPr bwMode="auto">
          <a:xfrm rot="10800000">
            <a:off x="3581400" y="3543300"/>
            <a:ext cx="152400" cy="2476500"/>
          </a:xfrm>
          <a:prstGeom prst="curvedConnector3">
            <a:avLst>
              <a:gd name="adj1" fmla="val 2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5179" name="Line 14"/>
          <p:cNvSpPr>
            <a:spLocks noChangeShapeType="1"/>
          </p:cNvSpPr>
          <p:nvPr/>
        </p:nvSpPr>
        <p:spPr bwMode="auto">
          <a:xfrm>
            <a:off x="4343400" y="1905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180" name="Line 15"/>
          <p:cNvSpPr>
            <a:spLocks noChangeShapeType="1"/>
          </p:cNvSpPr>
          <p:nvPr/>
        </p:nvSpPr>
        <p:spPr bwMode="auto">
          <a:xfrm>
            <a:off x="4419600" y="3733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181" name="Line 16"/>
          <p:cNvSpPr>
            <a:spLocks noChangeShapeType="1"/>
          </p:cNvSpPr>
          <p:nvPr/>
        </p:nvSpPr>
        <p:spPr bwMode="auto">
          <a:xfrm>
            <a:off x="4419600" y="4724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182" name="Line 17"/>
          <p:cNvSpPr>
            <a:spLocks noChangeShapeType="1"/>
          </p:cNvSpPr>
          <p:nvPr/>
        </p:nvSpPr>
        <p:spPr bwMode="auto">
          <a:xfrm>
            <a:off x="4419600" y="5410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183" name="Line 18"/>
          <p:cNvSpPr>
            <a:spLocks noChangeShapeType="1"/>
          </p:cNvSpPr>
          <p:nvPr/>
        </p:nvSpPr>
        <p:spPr bwMode="auto">
          <a:xfrm>
            <a:off x="5181600" y="42672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184" name="Rectangle 28"/>
          <p:cNvSpPr>
            <a:spLocks noChangeArrowheads="1"/>
          </p:cNvSpPr>
          <p:nvPr/>
        </p:nvSpPr>
        <p:spPr bwMode="auto">
          <a:xfrm>
            <a:off x="3581400" y="3352800"/>
            <a:ext cx="1600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 signal</a:t>
            </a:r>
          </a:p>
        </p:txBody>
      </p:sp>
      <p:sp>
        <p:nvSpPr>
          <p:cNvPr id="135185" name="Line 15"/>
          <p:cNvSpPr>
            <a:spLocks noChangeShapeType="1"/>
          </p:cNvSpPr>
          <p:nvPr/>
        </p:nvSpPr>
        <p:spPr bwMode="auto">
          <a:xfrm>
            <a:off x="4419600" y="29718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5186" name="Oval 10"/>
          <p:cNvSpPr>
            <a:spLocks noChangeArrowheads="1"/>
          </p:cNvSpPr>
          <p:nvPr/>
        </p:nvSpPr>
        <p:spPr bwMode="auto">
          <a:xfrm>
            <a:off x="5638800" y="40386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Flash memory to </a:t>
            </a:r>
            <a:r>
              <a:rPr lang="en-US" dirty="0" smtClean="0"/>
              <a:t>microcontroller</a:t>
            </a:r>
            <a:endParaRPr lang="en-US" dirty="0"/>
          </a:p>
        </p:txBody>
      </p:sp>
      <p:pic>
        <p:nvPicPr>
          <p:cNvPr id="136195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6196" name="TextBox 5"/>
          <p:cNvSpPr txBox="1">
            <a:spLocks noChangeArrowheads="1"/>
          </p:cNvSpPr>
          <p:nvPr/>
        </p:nvSpPr>
        <p:spPr bwMode="auto">
          <a:xfrm>
            <a:off x="152400" y="1828800"/>
            <a:ext cx="8305800" cy="436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 dirty="0">
              <a:latin typeface="Franklin Gothic Book" pitchFamily="34" charset="0"/>
            </a:endParaRP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All </a:t>
            </a:r>
            <a:r>
              <a:rPr lang="en-US" sz="2800" dirty="0">
                <a:latin typeface="Franklin Gothic Book" pitchFamily="34" charset="0"/>
              </a:rPr>
              <a:t>of the GPS samples have now been collected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Only </a:t>
            </a:r>
            <a:r>
              <a:rPr lang="en-US" sz="2800" dirty="0">
                <a:latin typeface="Franklin Gothic Book" pitchFamily="34" charset="0"/>
              </a:rPr>
              <a:t>portions of the data will fit onto the micro controller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The </a:t>
            </a:r>
            <a:r>
              <a:rPr lang="en-US" sz="2800" dirty="0">
                <a:latin typeface="Franklin Gothic Book" pitchFamily="34" charset="0"/>
              </a:rPr>
              <a:t>micro controller will communicate with the serial flash via SPI protocol</a:t>
            </a:r>
          </a:p>
          <a:p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endParaRPr lang="en-US" sz="2800" dirty="0">
              <a:latin typeface="Franklin Gothic Book" pitchFamily="34" charset="0"/>
            </a:endParaRPr>
          </a:p>
        </p:txBody>
      </p:sp>
      <p:pic>
        <p:nvPicPr>
          <p:cNvPr id="136197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Data from </a:t>
            </a:r>
            <a:r>
              <a:rPr lang="en-US" dirty="0" smtClean="0"/>
              <a:t>microcontroller </a:t>
            </a:r>
            <a:r>
              <a:rPr lang="en-US" dirty="0" smtClean="0"/>
              <a:t>to pc</a:t>
            </a:r>
            <a:endParaRPr lang="en-US" dirty="0"/>
          </a:p>
        </p:txBody>
      </p:sp>
      <p:pic>
        <p:nvPicPr>
          <p:cNvPr id="137219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7220" name="TextBox 5"/>
          <p:cNvSpPr txBox="1">
            <a:spLocks noChangeArrowheads="1"/>
          </p:cNvSpPr>
          <p:nvPr/>
        </p:nvSpPr>
        <p:spPr bwMode="auto">
          <a:xfrm>
            <a:off x="228600" y="1295400"/>
            <a:ext cx="8077200" cy="411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 dirty="0">
              <a:latin typeface="Franklin Gothic Book" pitchFamily="34" charset="0"/>
            </a:endParaRP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The </a:t>
            </a:r>
            <a:r>
              <a:rPr lang="en-US" sz="2800" dirty="0">
                <a:latin typeface="Franklin Gothic Book" pitchFamily="34" charset="0"/>
              </a:rPr>
              <a:t>micro controller will have GPS sample data from flash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The </a:t>
            </a:r>
            <a:r>
              <a:rPr lang="en-US" sz="2800" dirty="0">
                <a:latin typeface="Franklin Gothic Book" pitchFamily="34" charset="0"/>
              </a:rPr>
              <a:t>data needs to be transferred to a PC for processing</a:t>
            </a: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The </a:t>
            </a:r>
            <a:r>
              <a:rPr lang="en-US" sz="2800" dirty="0">
                <a:latin typeface="Franklin Gothic Book" pitchFamily="34" charset="0"/>
              </a:rPr>
              <a:t>micro controller will communicate with the PC via UART protocol</a:t>
            </a:r>
          </a:p>
        </p:txBody>
      </p:sp>
      <p:pic>
        <p:nvPicPr>
          <p:cNvPr id="137221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55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Uart</a:t>
            </a:r>
            <a:r>
              <a:rPr lang="en-US" dirty="0" smtClean="0"/>
              <a:t> </a:t>
            </a:r>
            <a:r>
              <a:rPr lang="en-US" dirty="0" err="1" smtClean="0"/>
              <a:t>spi</a:t>
            </a:r>
            <a:r>
              <a:rPr lang="en-US" dirty="0" smtClean="0"/>
              <a:t> flowchart</a:t>
            </a:r>
            <a:endParaRPr lang="en-US" dirty="0"/>
          </a:p>
        </p:txBody>
      </p:sp>
      <p:pic>
        <p:nvPicPr>
          <p:cNvPr id="138243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4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8245" name="Rectangle 5"/>
          <p:cNvSpPr>
            <a:spLocks noChangeArrowheads="1"/>
          </p:cNvSpPr>
          <p:nvPr/>
        </p:nvSpPr>
        <p:spPr bwMode="auto">
          <a:xfrm>
            <a:off x="3581400" y="2667000"/>
            <a:ext cx="1981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Setup SPI interrupt</a:t>
            </a:r>
          </a:p>
        </p:txBody>
      </p:sp>
      <p:sp>
        <p:nvSpPr>
          <p:cNvPr id="138246" name="Rectangle 6"/>
          <p:cNvSpPr>
            <a:spLocks noChangeArrowheads="1"/>
          </p:cNvSpPr>
          <p:nvPr/>
        </p:nvSpPr>
        <p:spPr bwMode="auto">
          <a:xfrm>
            <a:off x="3429000" y="3276600"/>
            <a:ext cx="2286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Request wanted data</a:t>
            </a:r>
          </a:p>
        </p:txBody>
      </p:sp>
      <p:sp>
        <p:nvSpPr>
          <p:cNvPr id="138247" name="Rectangle 7"/>
          <p:cNvSpPr>
            <a:spLocks noChangeArrowheads="1"/>
          </p:cNvSpPr>
          <p:nvPr/>
        </p:nvSpPr>
        <p:spPr bwMode="auto">
          <a:xfrm>
            <a:off x="2819400" y="3886200"/>
            <a:ext cx="3429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Receive and store data on MCU</a:t>
            </a:r>
          </a:p>
        </p:txBody>
      </p:sp>
      <p:sp>
        <p:nvSpPr>
          <p:cNvPr id="138248" name="Rectangle 8"/>
          <p:cNvSpPr>
            <a:spLocks noChangeArrowheads="1"/>
          </p:cNvSpPr>
          <p:nvPr/>
        </p:nvSpPr>
        <p:spPr bwMode="auto">
          <a:xfrm>
            <a:off x="3429000" y="1295400"/>
            <a:ext cx="2286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Setup UART interrupt</a:t>
            </a:r>
          </a:p>
        </p:txBody>
      </p:sp>
      <p:sp>
        <p:nvSpPr>
          <p:cNvPr id="138249" name="Rectangle 9"/>
          <p:cNvSpPr>
            <a:spLocks noChangeArrowheads="1"/>
          </p:cNvSpPr>
          <p:nvPr/>
        </p:nvSpPr>
        <p:spPr bwMode="auto">
          <a:xfrm>
            <a:off x="3048000" y="1981200"/>
            <a:ext cx="3048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Wait for ready signal from PC</a:t>
            </a:r>
          </a:p>
        </p:txBody>
      </p:sp>
      <p:sp>
        <p:nvSpPr>
          <p:cNvPr id="138250" name="Rectangle 10"/>
          <p:cNvSpPr>
            <a:spLocks noChangeArrowheads="1"/>
          </p:cNvSpPr>
          <p:nvPr/>
        </p:nvSpPr>
        <p:spPr bwMode="auto">
          <a:xfrm>
            <a:off x="1981200" y="4419600"/>
            <a:ext cx="51816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Sequentially transmit data on MCU to the computer</a:t>
            </a:r>
          </a:p>
        </p:txBody>
      </p:sp>
      <p:sp>
        <p:nvSpPr>
          <p:cNvPr id="138251" name="Rectangle 11"/>
          <p:cNvSpPr>
            <a:spLocks noChangeArrowheads="1"/>
          </p:cNvSpPr>
          <p:nvPr/>
        </p:nvSpPr>
        <p:spPr bwMode="auto">
          <a:xfrm>
            <a:off x="2133600" y="4953000"/>
            <a:ext cx="5029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Is there more data on the serial flash to transfer?</a:t>
            </a:r>
          </a:p>
        </p:txBody>
      </p:sp>
      <p:sp>
        <p:nvSpPr>
          <p:cNvPr id="138252" name="Oval 12"/>
          <p:cNvSpPr>
            <a:spLocks noChangeArrowheads="1"/>
          </p:cNvSpPr>
          <p:nvPr/>
        </p:nvSpPr>
        <p:spPr bwMode="auto">
          <a:xfrm>
            <a:off x="990600" y="4876800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138253" name="Oval 13"/>
          <p:cNvSpPr>
            <a:spLocks noChangeArrowheads="1"/>
          </p:cNvSpPr>
          <p:nvPr/>
        </p:nvSpPr>
        <p:spPr bwMode="auto">
          <a:xfrm>
            <a:off x="7543800" y="4876800"/>
            <a:ext cx="533400" cy="5334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no</a:t>
            </a:r>
          </a:p>
        </p:txBody>
      </p:sp>
      <p:sp>
        <p:nvSpPr>
          <p:cNvPr id="138254" name="Rectangle 14"/>
          <p:cNvSpPr>
            <a:spLocks noChangeArrowheads="1"/>
          </p:cNvSpPr>
          <p:nvPr/>
        </p:nvSpPr>
        <p:spPr bwMode="auto">
          <a:xfrm>
            <a:off x="6705600" y="5638800"/>
            <a:ext cx="21336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/>
              <a:t>This part is finished</a:t>
            </a:r>
          </a:p>
        </p:txBody>
      </p:sp>
      <p:sp>
        <p:nvSpPr>
          <p:cNvPr id="138255" name="Line 15"/>
          <p:cNvSpPr>
            <a:spLocks noChangeShapeType="1"/>
          </p:cNvSpPr>
          <p:nvPr/>
        </p:nvSpPr>
        <p:spPr bwMode="auto">
          <a:xfrm>
            <a:off x="4572000" y="1752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8256" name="Line 16"/>
          <p:cNvSpPr>
            <a:spLocks noChangeShapeType="1"/>
          </p:cNvSpPr>
          <p:nvPr/>
        </p:nvSpPr>
        <p:spPr bwMode="auto">
          <a:xfrm>
            <a:off x="4572000" y="2438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8257" name="Line 17"/>
          <p:cNvSpPr>
            <a:spLocks noChangeShapeType="1"/>
          </p:cNvSpPr>
          <p:nvPr/>
        </p:nvSpPr>
        <p:spPr bwMode="auto">
          <a:xfrm>
            <a:off x="4572000" y="3048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8258" name="Line 18"/>
          <p:cNvSpPr>
            <a:spLocks noChangeShapeType="1"/>
          </p:cNvSpPr>
          <p:nvPr/>
        </p:nvSpPr>
        <p:spPr bwMode="auto">
          <a:xfrm>
            <a:off x="4572000" y="36576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8259" name="Line 19"/>
          <p:cNvSpPr>
            <a:spLocks noChangeShapeType="1"/>
          </p:cNvSpPr>
          <p:nvPr/>
        </p:nvSpPr>
        <p:spPr bwMode="auto">
          <a:xfrm>
            <a:off x="4572000" y="4191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8260" name="Line 20"/>
          <p:cNvSpPr>
            <a:spLocks noChangeShapeType="1"/>
          </p:cNvSpPr>
          <p:nvPr/>
        </p:nvSpPr>
        <p:spPr bwMode="auto">
          <a:xfrm>
            <a:off x="4572000" y="4724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8261" name="Line 21"/>
          <p:cNvSpPr>
            <a:spLocks noChangeShapeType="1"/>
          </p:cNvSpPr>
          <p:nvPr/>
        </p:nvSpPr>
        <p:spPr bwMode="auto">
          <a:xfrm>
            <a:off x="7162800" y="518160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8262" name="Line 22"/>
          <p:cNvSpPr>
            <a:spLocks noChangeShapeType="1"/>
          </p:cNvSpPr>
          <p:nvPr/>
        </p:nvSpPr>
        <p:spPr bwMode="auto">
          <a:xfrm flipH="1">
            <a:off x="1524000" y="510540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cxnSp>
        <p:nvCxnSpPr>
          <p:cNvPr id="138263" name="AutoShape 23"/>
          <p:cNvCxnSpPr>
            <a:cxnSpLocks noChangeShapeType="1"/>
            <a:stCxn id="138252" idx="0"/>
            <a:endCxn id="138246" idx="1"/>
          </p:cNvCxnSpPr>
          <p:nvPr/>
        </p:nvCxnSpPr>
        <p:spPr bwMode="auto">
          <a:xfrm rot="16200000">
            <a:off x="1638300" y="3086100"/>
            <a:ext cx="1409700" cy="2171700"/>
          </a:xfrm>
          <a:prstGeom prst="curvedConnector2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sp>
        <p:nvSpPr>
          <p:cNvPr id="138264" name="Line 24"/>
          <p:cNvSpPr>
            <a:spLocks noChangeShapeType="1"/>
          </p:cNvSpPr>
          <p:nvPr/>
        </p:nvSpPr>
        <p:spPr bwMode="auto">
          <a:xfrm>
            <a:off x="7848600" y="54102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56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835150" y="396875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flowchart</a:t>
            </a:r>
            <a:endParaRPr lang="en-US" dirty="0"/>
          </a:p>
        </p:txBody>
      </p:sp>
      <p:pic>
        <p:nvPicPr>
          <p:cNvPr id="139267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9268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269" name="Rectangle 6"/>
          <p:cNvSpPr>
            <a:spLocks noChangeArrowheads="1"/>
          </p:cNvSpPr>
          <p:nvPr/>
        </p:nvSpPr>
        <p:spPr bwMode="auto">
          <a:xfrm>
            <a:off x="1905000" y="13716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main</a:t>
            </a:r>
          </a:p>
        </p:txBody>
      </p:sp>
      <p:sp>
        <p:nvSpPr>
          <p:cNvPr id="139270" name="Rectangle 8"/>
          <p:cNvSpPr>
            <a:spLocks noChangeArrowheads="1"/>
          </p:cNvSpPr>
          <p:nvPr/>
        </p:nvSpPr>
        <p:spPr bwMode="auto">
          <a:xfrm>
            <a:off x="1905000" y="24384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Setup ADC </a:t>
            </a:r>
          </a:p>
          <a:p>
            <a:pPr algn="ctr"/>
            <a:r>
              <a:rPr lang="en-US"/>
              <a:t>interrupt</a:t>
            </a:r>
          </a:p>
        </p:txBody>
      </p:sp>
      <p:sp>
        <p:nvSpPr>
          <p:cNvPr id="139271" name="Rectangle 9"/>
          <p:cNvSpPr>
            <a:spLocks noChangeArrowheads="1"/>
          </p:cNvSpPr>
          <p:nvPr/>
        </p:nvSpPr>
        <p:spPr bwMode="auto">
          <a:xfrm>
            <a:off x="1752600" y="4191000"/>
            <a:ext cx="1600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Are all samples</a:t>
            </a:r>
          </a:p>
          <a:p>
            <a:pPr algn="ctr"/>
            <a:r>
              <a:rPr lang="en-US"/>
              <a:t>Captured?</a:t>
            </a:r>
          </a:p>
        </p:txBody>
      </p:sp>
      <p:sp>
        <p:nvSpPr>
          <p:cNvPr id="139272" name="Oval 10"/>
          <p:cNvSpPr>
            <a:spLocks noChangeArrowheads="1"/>
          </p:cNvSpPr>
          <p:nvPr/>
        </p:nvSpPr>
        <p:spPr bwMode="auto">
          <a:xfrm>
            <a:off x="2286000" y="51816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no</a:t>
            </a:r>
          </a:p>
        </p:txBody>
      </p:sp>
      <p:sp>
        <p:nvSpPr>
          <p:cNvPr id="139273" name="Oval 11"/>
          <p:cNvSpPr>
            <a:spLocks noChangeArrowheads="1"/>
          </p:cNvSpPr>
          <p:nvPr/>
        </p:nvSpPr>
        <p:spPr bwMode="auto">
          <a:xfrm>
            <a:off x="3810000" y="42672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139274" name="Rectangle 12"/>
          <p:cNvSpPr>
            <a:spLocks noChangeArrowheads="1"/>
          </p:cNvSpPr>
          <p:nvPr/>
        </p:nvSpPr>
        <p:spPr bwMode="auto">
          <a:xfrm>
            <a:off x="1905000" y="58674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Capture </a:t>
            </a:r>
          </a:p>
          <a:p>
            <a:pPr algn="ctr"/>
            <a:r>
              <a:rPr lang="en-US"/>
              <a:t>Sample</a:t>
            </a:r>
          </a:p>
        </p:txBody>
      </p:sp>
      <p:cxnSp>
        <p:nvCxnSpPr>
          <p:cNvPr id="139275" name="AutoShape 13"/>
          <p:cNvCxnSpPr>
            <a:cxnSpLocks noChangeShapeType="1"/>
            <a:stCxn id="139274" idx="1"/>
            <a:endCxn id="139298" idx="1"/>
          </p:cNvCxnSpPr>
          <p:nvPr/>
        </p:nvCxnSpPr>
        <p:spPr bwMode="auto">
          <a:xfrm rot="10800000">
            <a:off x="1752600" y="3771900"/>
            <a:ext cx="152400" cy="2476500"/>
          </a:xfrm>
          <a:prstGeom prst="curvedConnector3">
            <a:avLst>
              <a:gd name="adj1" fmla="val 2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39276" name="Line 14"/>
          <p:cNvSpPr>
            <a:spLocks noChangeShapeType="1"/>
          </p:cNvSpPr>
          <p:nvPr/>
        </p:nvSpPr>
        <p:spPr bwMode="auto">
          <a:xfrm>
            <a:off x="25146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77" name="Line 15"/>
          <p:cNvSpPr>
            <a:spLocks noChangeShapeType="1"/>
          </p:cNvSpPr>
          <p:nvPr/>
        </p:nvSpPr>
        <p:spPr bwMode="auto">
          <a:xfrm>
            <a:off x="2590800" y="3962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78" name="Line 16"/>
          <p:cNvSpPr>
            <a:spLocks noChangeShapeType="1"/>
          </p:cNvSpPr>
          <p:nvPr/>
        </p:nvSpPr>
        <p:spPr bwMode="auto">
          <a:xfrm>
            <a:off x="2590800" y="4953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79" name="Line 17"/>
          <p:cNvSpPr>
            <a:spLocks noChangeShapeType="1"/>
          </p:cNvSpPr>
          <p:nvPr/>
        </p:nvSpPr>
        <p:spPr bwMode="auto">
          <a:xfrm>
            <a:off x="2590800" y="5638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0" name="Line 18"/>
          <p:cNvSpPr>
            <a:spLocks noChangeShapeType="1"/>
          </p:cNvSpPr>
          <p:nvPr/>
        </p:nvSpPr>
        <p:spPr bwMode="auto">
          <a:xfrm>
            <a:off x="3352800" y="4495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1" name="Rectangle 19"/>
          <p:cNvSpPr>
            <a:spLocks noChangeArrowheads="1"/>
          </p:cNvSpPr>
          <p:nvPr/>
        </p:nvSpPr>
        <p:spPr bwMode="auto">
          <a:xfrm>
            <a:off x="4800600" y="1295400"/>
            <a:ext cx="13716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Setup UART</a:t>
            </a:r>
          </a:p>
          <a:p>
            <a:pPr algn="ctr"/>
            <a:r>
              <a:rPr lang="en-US"/>
              <a:t>interrupt</a:t>
            </a:r>
          </a:p>
        </p:txBody>
      </p:sp>
      <p:sp>
        <p:nvSpPr>
          <p:cNvPr id="139282" name="Rectangle 20"/>
          <p:cNvSpPr>
            <a:spLocks noChangeArrowheads="1"/>
          </p:cNvSpPr>
          <p:nvPr/>
        </p:nvSpPr>
        <p:spPr bwMode="auto">
          <a:xfrm>
            <a:off x="4953000" y="2133600"/>
            <a:ext cx="1143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</a:t>
            </a:r>
          </a:p>
          <a:p>
            <a:pPr algn="ctr"/>
            <a:r>
              <a:rPr lang="en-US"/>
              <a:t>signal</a:t>
            </a:r>
          </a:p>
        </p:txBody>
      </p:sp>
      <p:sp>
        <p:nvSpPr>
          <p:cNvPr id="139283" name="Rectangle 21"/>
          <p:cNvSpPr>
            <a:spLocks noChangeArrowheads="1"/>
          </p:cNvSpPr>
          <p:nvPr/>
        </p:nvSpPr>
        <p:spPr bwMode="auto">
          <a:xfrm>
            <a:off x="5029200" y="2895600"/>
            <a:ext cx="1143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Setup SPI</a:t>
            </a:r>
          </a:p>
          <a:p>
            <a:pPr algn="ctr"/>
            <a:r>
              <a:rPr lang="en-US"/>
              <a:t>interrupt</a:t>
            </a:r>
          </a:p>
        </p:txBody>
      </p:sp>
      <p:sp>
        <p:nvSpPr>
          <p:cNvPr id="139284" name="Rectangle 22"/>
          <p:cNvSpPr>
            <a:spLocks noChangeArrowheads="1"/>
          </p:cNvSpPr>
          <p:nvPr/>
        </p:nvSpPr>
        <p:spPr bwMode="auto">
          <a:xfrm>
            <a:off x="5029200" y="59436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Transfer to</a:t>
            </a:r>
          </a:p>
          <a:p>
            <a:pPr algn="ctr"/>
            <a:r>
              <a:rPr lang="en-US"/>
              <a:t>PC</a:t>
            </a:r>
          </a:p>
        </p:txBody>
      </p:sp>
      <p:sp>
        <p:nvSpPr>
          <p:cNvPr id="139285" name="Rectangle 23"/>
          <p:cNvSpPr>
            <a:spLocks noChangeArrowheads="1"/>
          </p:cNvSpPr>
          <p:nvPr/>
        </p:nvSpPr>
        <p:spPr bwMode="auto">
          <a:xfrm>
            <a:off x="5029200" y="4419600"/>
            <a:ext cx="12192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Transfer to </a:t>
            </a:r>
          </a:p>
          <a:p>
            <a:pPr algn="ctr"/>
            <a:r>
              <a:rPr lang="en-US"/>
              <a:t>U controller</a:t>
            </a:r>
          </a:p>
        </p:txBody>
      </p:sp>
      <p:sp>
        <p:nvSpPr>
          <p:cNvPr id="139286" name="Line 24"/>
          <p:cNvSpPr>
            <a:spLocks noChangeShapeType="1"/>
          </p:cNvSpPr>
          <p:nvPr/>
        </p:nvSpPr>
        <p:spPr bwMode="auto">
          <a:xfrm flipV="1">
            <a:off x="4114800" y="1600200"/>
            <a:ext cx="6858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7" name="Line 25"/>
          <p:cNvSpPr>
            <a:spLocks noChangeShapeType="1"/>
          </p:cNvSpPr>
          <p:nvPr/>
        </p:nvSpPr>
        <p:spPr bwMode="auto">
          <a:xfrm>
            <a:off x="5486400" y="190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8" name="Line 26"/>
          <p:cNvSpPr>
            <a:spLocks noChangeShapeType="1"/>
          </p:cNvSpPr>
          <p:nvPr/>
        </p:nvSpPr>
        <p:spPr bwMode="auto">
          <a:xfrm>
            <a:off x="5638800" y="4191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89" name="Line 27"/>
          <p:cNvSpPr>
            <a:spLocks noChangeShapeType="1"/>
          </p:cNvSpPr>
          <p:nvPr/>
        </p:nvSpPr>
        <p:spPr bwMode="auto">
          <a:xfrm>
            <a:off x="5715000" y="510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90" name="Line 28"/>
          <p:cNvSpPr>
            <a:spLocks noChangeShapeType="1"/>
          </p:cNvSpPr>
          <p:nvPr/>
        </p:nvSpPr>
        <p:spPr bwMode="auto">
          <a:xfrm>
            <a:off x="5562600" y="2667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91" name="Rectangle 29"/>
          <p:cNvSpPr>
            <a:spLocks noChangeArrowheads="1"/>
          </p:cNvSpPr>
          <p:nvPr/>
        </p:nvSpPr>
        <p:spPr bwMode="auto">
          <a:xfrm>
            <a:off x="6781800" y="57150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More data to</a:t>
            </a:r>
          </a:p>
          <a:p>
            <a:pPr algn="ctr"/>
            <a:r>
              <a:rPr lang="en-US"/>
              <a:t>Transfer?</a:t>
            </a:r>
          </a:p>
        </p:txBody>
      </p:sp>
      <p:sp>
        <p:nvSpPr>
          <p:cNvPr id="139292" name="Oval 30"/>
          <p:cNvSpPr>
            <a:spLocks noChangeArrowheads="1"/>
          </p:cNvSpPr>
          <p:nvPr/>
        </p:nvSpPr>
        <p:spPr bwMode="auto">
          <a:xfrm>
            <a:off x="6629400" y="49530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139293" name="Oval 31"/>
          <p:cNvSpPr>
            <a:spLocks noChangeArrowheads="1"/>
          </p:cNvSpPr>
          <p:nvPr/>
        </p:nvSpPr>
        <p:spPr bwMode="auto">
          <a:xfrm>
            <a:off x="7391400" y="49530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no</a:t>
            </a:r>
          </a:p>
        </p:txBody>
      </p:sp>
      <p:sp>
        <p:nvSpPr>
          <p:cNvPr id="139294" name="Line 32"/>
          <p:cNvSpPr>
            <a:spLocks noChangeShapeType="1"/>
          </p:cNvSpPr>
          <p:nvPr/>
        </p:nvSpPr>
        <p:spPr bwMode="auto">
          <a:xfrm>
            <a:off x="6324600" y="6096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95" name="Line 33"/>
          <p:cNvSpPr>
            <a:spLocks noChangeShapeType="1"/>
          </p:cNvSpPr>
          <p:nvPr/>
        </p:nvSpPr>
        <p:spPr bwMode="auto">
          <a:xfrm flipV="1">
            <a:off x="70104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96" name="Line 34"/>
          <p:cNvSpPr>
            <a:spLocks noChangeShapeType="1"/>
          </p:cNvSpPr>
          <p:nvPr/>
        </p:nvSpPr>
        <p:spPr bwMode="auto">
          <a:xfrm flipV="1">
            <a:off x="76962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97" name="Line 35"/>
          <p:cNvSpPr>
            <a:spLocks noChangeShapeType="1"/>
          </p:cNvSpPr>
          <p:nvPr/>
        </p:nvSpPr>
        <p:spPr bwMode="auto">
          <a:xfrm flipH="1" flipV="1">
            <a:off x="6477000" y="40386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298" name="Rectangle 67"/>
          <p:cNvSpPr>
            <a:spLocks noChangeArrowheads="1"/>
          </p:cNvSpPr>
          <p:nvPr/>
        </p:nvSpPr>
        <p:spPr bwMode="auto">
          <a:xfrm>
            <a:off x="1752600" y="3581400"/>
            <a:ext cx="1600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 signal</a:t>
            </a:r>
          </a:p>
        </p:txBody>
      </p:sp>
      <p:sp>
        <p:nvSpPr>
          <p:cNvPr id="139299" name="Line 15"/>
          <p:cNvSpPr>
            <a:spLocks noChangeShapeType="1"/>
          </p:cNvSpPr>
          <p:nvPr/>
        </p:nvSpPr>
        <p:spPr bwMode="auto">
          <a:xfrm>
            <a:off x="2590800" y="3200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300" name="Rectangle 69"/>
          <p:cNvSpPr>
            <a:spLocks noChangeArrowheads="1"/>
          </p:cNvSpPr>
          <p:nvPr/>
        </p:nvSpPr>
        <p:spPr bwMode="auto">
          <a:xfrm>
            <a:off x="4876800" y="3810000"/>
            <a:ext cx="1600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 signal</a:t>
            </a:r>
          </a:p>
        </p:txBody>
      </p:sp>
      <p:sp>
        <p:nvSpPr>
          <p:cNvPr id="139301" name="Line 16"/>
          <p:cNvSpPr>
            <a:spLocks noChangeShapeType="1"/>
          </p:cNvSpPr>
          <p:nvPr/>
        </p:nvSpPr>
        <p:spPr bwMode="auto">
          <a:xfrm>
            <a:off x="5638800" y="3581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39302" name="Rectangle 71"/>
          <p:cNvSpPr>
            <a:spLocks noChangeArrowheads="1"/>
          </p:cNvSpPr>
          <p:nvPr/>
        </p:nvSpPr>
        <p:spPr bwMode="auto">
          <a:xfrm>
            <a:off x="4953000" y="5334000"/>
            <a:ext cx="1600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 signal</a:t>
            </a:r>
          </a:p>
        </p:txBody>
      </p:sp>
      <p:sp>
        <p:nvSpPr>
          <p:cNvPr id="139303" name="Line 27"/>
          <p:cNvSpPr>
            <a:spLocks noChangeShapeType="1"/>
          </p:cNvSpPr>
          <p:nvPr/>
        </p:nvSpPr>
        <p:spPr bwMode="auto">
          <a:xfrm>
            <a:off x="5715000" y="571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1" name="Slide Number Placeholder 4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Clearing the flash</a:t>
            </a:r>
            <a:endParaRPr lang="en-US" dirty="0"/>
          </a:p>
        </p:txBody>
      </p:sp>
      <p:pic>
        <p:nvPicPr>
          <p:cNvPr id="140291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292" name="TextBox 5"/>
          <p:cNvSpPr txBox="1">
            <a:spLocks noChangeArrowheads="1"/>
          </p:cNvSpPr>
          <p:nvPr/>
        </p:nvSpPr>
        <p:spPr bwMode="auto">
          <a:xfrm>
            <a:off x="152400" y="1828800"/>
            <a:ext cx="8991600" cy="351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 dirty="0">
              <a:latin typeface="Franklin Gothic Book" pitchFamily="34" charset="0"/>
            </a:endParaRPr>
          </a:p>
          <a:p>
            <a:pPr>
              <a:lnSpc>
                <a:spcPct val="140000"/>
              </a:lnSpc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We </a:t>
            </a:r>
            <a:r>
              <a:rPr lang="en-US" sz="2800" dirty="0">
                <a:latin typeface="Franklin Gothic Book" pitchFamily="34" charset="0"/>
              </a:rPr>
              <a:t>need to erase the flash before it can be used</a:t>
            </a:r>
          </a:p>
          <a:p>
            <a:pPr marL="742950" lvl="1" indent="-285750">
              <a:lnSpc>
                <a:spcPct val="140000"/>
              </a:lnSpc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If the serial flash is not erased it will not store data properly</a:t>
            </a:r>
          </a:p>
          <a:p>
            <a:pPr marL="742950" lvl="1" indent="-285750">
              <a:lnSpc>
                <a:spcPct val="140000"/>
              </a:lnSpc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When the serial flash writes it does not do direct copy, it flips 1 bits to 0 when needed</a:t>
            </a:r>
          </a:p>
        </p:txBody>
      </p:sp>
      <p:pic>
        <p:nvPicPr>
          <p:cNvPr id="140293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58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Overall flow</a:t>
            </a:r>
            <a:endParaRPr lang="en-US" dirty="0"/>
          </a:p>
        </p:txBody>
      </p:sp>
      <p:pic>
        <p:nvPicPr>
          <p:cNvPr id="141315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1316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1317" name="Rectangle 36"/>
          <p:cNvSpPr>
            <a:spLocks noChangeArrowheads="1"/>
          </p:cNvSpPr>
          <p:nvPr/>
        </p:nvSpPr>
        <p:spPr bwMode="auto">
          <a:xfrm>
            <a:off x="6172200" y="38100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Erase</a:t>
            </a:r>
          </a:p>
          <a:p>
            <a:pPr algn="ctr"/>
            <a:r>
              <a:rPr lang="en-US"/>
              <a:t>flash</a:t>
            </a:r>
          </a:p>
        </p:txBody>
      </p:sp>
      <p:sp>
        <p:nvSpPr>
          <p:cNvPr id="141318" name="Rectangle 37"/>
          <p:cNvSpPr>
            <a:spLocks noChangeArrowheads="1"/>
          </p:cNvSpPr>
          <p:nvPr/>
        </p:nvSpPr>
        <p:spPr bwMode="auto">
          <a:xfrm>
            <a:off x="7696200" y="38100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finished</a:t>
            </a:r>
          </a:p>
        </p:txBody>
      </p:sp>
      <p:sp>
        <p:nvSpPr>
          <p:cNvPr id="141319" name="Line 39"/>
          <p:cNvSpPr>
            <a:spLocks noChangeShapeType="1"/>
          </p:cNvSpPr>
          <p:nvPr/>
        </p:nvSpPr>
        <p:spPr bwMode="auto">
          <a:xfrm>
            <a:off x="7467600" y="4267200"/>
            <a:ext cx="22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20" name="Rectangle 6"/>
          <p:cNvSpPr>
            <a:spLocks noChangeArrowheads="1"/>
          </p:cNvSpPr>
          <p:nvPr/>
        </p:nvSpPr>
        <p:spPr bwMode="auto">
          <a:xfrm>
            <a:off x="1066800" y="13716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main</a:t>
            </a:r>
          </a:p>
        </p:txBody>
      </p:sp>
      <p:sp>
        <p:nvSpPr>
          <p:cNvPr id="141321" name="Rectangle 8"/>
          <p:cNvSpPr>
            <a:spLocks noChangeArrowheads="1"/>
          </p:cNvSpPr>
          <p:nvPr/>
        </p:nvSpPr>
        <p:spPr bwMode="auto">
          <a:xfrm>
            <a:off x="1066800" y="24384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Setup ADC </a:t>
            </a:r>
          </a:p>
          <a:p>
            <a:pPr algn="ctr"/>
            <a:r>
              <a:rPr lang="en-US"/>
              <a:t>interrupt</a:t>
            </a:r>
          </a:p>
        </p:txBody>
      </p:sp>
      <p:sp>
        <p:nvSpPr>
          <p:cNvPr id="141322" name="Rectangle 9"/>
          <p:cNvSpPr>
            <a:spLocks noChangeArrowheads="1"/>
          </p:cNvSpPr>
          <p:nvPr/>
        </p:nvSpPr>
        <p:spPr bwMode="auto">
          <a:xfrm>
            <a:off x="914400" y="4191000"/>
            <a:ext cx="16002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Are all samples</a:t>
            </a:r>
          </a:p>
          <a:p>
            <a:pPr algn="ctr"/>
            <a:r>
              <a:rPr lang="en-US"/>
              <a:t>Captured?</a:t>
            </a:r>
          </a:p>
        </p:txBody>
      </p:sp>
      <p:sp>
        <p:nvSpPr>
          <p:cNvPr id="141323" name="Oval 10"/>
          <p:cNvSpPr>
            <a:spLocks noChangeArrowheads="1"/>
          </p:cNvSpPr>
          <p:nvPr/>
        </p:nvSpPr>
        <p:spPr bwMode="auto">
          <a:xfrm>
            <a:off x="1447800" y="51816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no</a:t>
            </a:r>
          </a:p>
        </p:txBody>
      </p:sp>
      <p:sp>
        <p:nvSpPr>
          <p:cNvPr id="141324" name="Oval 11"/>
          <p:cNvSpPr>
            <a:spLocks noChangeArrowheads="1"/>
          </p:cNvSpPr>
          <p:nvPr/>
        </p:nvSpPr>
        <p:spPr bwMode="auto">
          <a:xfrm>
            <a:off x="2971800" y="42672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141325" name="Rectangle 12"/>
          <p:cNvSpPr>
            <a:spLocks noChangeArrowheads="1"/>
          </p:cNvSpPr>
          <p:nvPr/>
        </p:nvSpPr>
        <p:spPr bwMode="auto">
          <a:xfrm>
            <a:off x="1066800" y="58674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Capture </a:t>
            </a:r>
          </a:p>
          <a:p>
            <a:pPr algn="ctr"/>
            <a:r>
              <a:rPr lang="en-US"/>
              <a:t>Sample</a:t>
            </a:r>
          </a:p>
        </p:txBody>
      </p:sp>
      <p:cxnSp>
        <p:nvCxnSpPr>
          <p:cNvPr id="141326" name="AutoShape 13"/>
          <p:cNvCxnSpPr>
            <a:cxnSpLocks noChangeShapeType="1"/>
            <a:stCxn id="141325" idx="1"/>
            <a:endCxn id="141349" idx="1"/>
          </p:cNvCxnSpPr>
          <p:nvPr/>
        </p:nvCxnSpPr>
        <p:spPr bwMode="auto">
          <a:xfrm rot="10800000">
            <a:off x="914400" y="3771900"/>
            <a:ext cx="152400" cy="2476500"/>
          </a:xfrm>
          <a:prstGeom prst="curvedConnector3">
            <a:avLst>
              <a:gd name="adj1" fmla="val 250000"/>
            </a:avLst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sp>
        <p:nvSpPr>
          <p:cNvPr id="141327" name="Line 14"/>
          <p:cNvSpPr>
            <a:spLocks noChangeShapeType="1"/>
          </p:cNvSpPr>
          <p:nvPr/>
        </p:nvSpPr>
        <p:spPr bwMode="auto">
          <a:xfrm>
            <a:off x="1676400" y="21336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28" name="Line 15"/>
          <p:cNvSpPr>
            <a:spLocks noChangeShapeType="1"/>
          </p:cNvSpPr>
          <p:nvPr/>
        </p:nvSpPr>
        <p:spPr bwMode="auto">
          <a:xfrm>
            <a:off x="1752600" y="3962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29" name="Line 16"/>
          <p:cNvSpPr>
            <a:spLocks noChangeShapeType="1"/>
          </p:cNvSpPr>
          <p:nvPr/>
        </p:nvSpPr>
        <p:spPr bwMode="auto">
          <a:xfrm>
            <a:off x="1752600" y="4953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30" name="Line 17"/>
          <p:cNvSpPr>
            <a:spLocks noChangeShapeType="1"/>
          </p:cNvSpPr>
          <p:nvPr/>
        </p:nvSpPr>
        <p:spPr bwMode="auto">
          <a:xfrm>
            <a:off x="1752600" y="56388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31" name="Line 18"/>
          <p:cNvSpPr>
            <a:spLocks noChangeShapeType="1"/>
          </p:cNvSpPr>
          <p:nvPr/>
        </p:nvSpPr>
        <p:spPr bwMode="auto">
          <a:xfrm>
            <a:off x="2514600" y="44958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32" name="Rectangle 19"/>
          <p:cNvSpPr>
            <a:spLocks noChangeArrowheads="1"/>
          </p:cNvSpPr>
          <p:nvPr/>
        </p:nvSpPr>
        <p:spPr bwMode="auto">
          <a:xfrm>
            <a:off x="3962400" y="1295400"/>
            <a:ext cx="13716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Setup UART</a:t>
            </a:r>
          </a:p>
          <a:p>
            <a:pPr algn="ctr"/>
            <a:r>
              <a:rPr lang="en-US"/>
              <a:t>interrupt</a:t>
            </a:r>
          </a:p>
        </p:txBody>
      </p:sp>
      <p:sp>
        <p:nvSpPr>
          <p:cNvPr id="141333" name="Rectangle 20"/>
          <p:cNvSpPr>
            <a:spLocks noChangeArrowheads="1"/>
          </p:cNvSpPr>
          <p:nvPr/>
        </p:nvSpPr>
        <p:spPr bwMode="auto">
          <a:xfrm>
            <a:off x="4114800" y="2133600"/>
            <a:ext cx="11430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</a:t>
            </a:r>
          </a:p>
          <a:p>
            <a:pPr algn="ctr"/>
            <a:r>
              <a:rPr lang="en-US"/>
              <a:t>signal</a:t>
            </a:r>
          </a:p>
        </p:txBody>
      </p:sp>
      <p:sp>
        <p:nvSpPr>
          <p:cNvPr id="141334" name="Rectangle 21"/>
          <p:cNvSpPr>
            <a:spLocks noChangeArrowheads="1"/>
          </p:cNvSpPr>
          <p:nvPr/>
        </p:nvSpPr>
        <p:spPr bwMode="auto">
          <a:xfrm>
            <a:off x="4191000" y="2895600"/>
            <a:ext cx="11430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Setup SPI</a:t>
            </a:r>
          </a:p>
          <a:p>
            <a:pPr algn="ctr"/>
            <a:r>
              <a:rPr lang="en-US"/>
              <a:t>interrupt</a:t>
            </a:r>
          </a:p>
        </p:txBody>
      </p:sp>
      <p:sp>
        <p:nvSpPr>
          <p:cNvPr id="141335" name="Rectangle 22"/>
          <p:cNvSpPr>
            <a:spLocks noChangeArrowheads="1"/>
          </p:cNvSpPr>
          <p:nvPr/>
        </p:nvSpPr>
        <p:spPr bwMode="auto">
          <a:xfrm>
            <a:off x="4191000" y="59436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Transfer to</a:t>
            </a:r>
          </a:p>
          <a:p>
            <a:pPr algn="ctr"/>
            <a:r>
              <a:rPr lang="en-US"/>
              <a:t>PC</a:t>
            </a:r>
          </a:p>
        </p:txBody>
      </p:sp>
      <p:sp>
        <p:nvSpPr>
          <p:cNvPr id="141336" name="Rectangle 23"/>
          <p:cNvSpPr>
            <a:spLocks noChangeArrowheads="1"/>
          </p:cNvSpPr>
          <p:nvPr/>
        </p:nvSpPr>
        <p:spPr bwMode="auto">
          <a:xfrm>
            <a:off x="4191000" y="4419600"/>
            <a:ext cx="1219200" cy="685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Transfer to </a:t>
            </a:r>
          </a:p>
          <a:p>
            <a:pPr algn="ctr"/>
            <a:r>
              <a:rPr lang="en-US"/>
              <a:t>U controller</a:t>
            </a:r>
          </a:p>
        </p:txBody>
      </p:sp>
      <p:sp>
        <p:nvSpPr>
          <p:cNvPr id="141337" name="Line 24"/>
          <p:cNvSpPr>
            <a:spLocks noChangeShapeType="1"/>
          </p:cNvSpPr>
          <p:nvPr/>
        </p:nvSpPr>
        <p:spPr bwMode="auto">
          <a:xfrm flipV="1">
            <a:off x="3352800" y="1600200"/>
            <a:ext cx="609600" cy="2667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38" name="Line 25"/>
          <p:cNvSpPr>
            <a:spLocks noChangeShapeType="1"/>
          </p:cNvSpPr>
          <p:nvPr/>
        </p:nvSpPr>
        <p:spPr bwMode="auto">
          <a:xfrm>
            <a:off x="4648200" y="190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39" name="Line 26"/>
          <p:cNvSpPr>
            <a:spLocks noChangeShapeType="1"/>
          </p:cNvSpPr>
          <p:nvPr/>
        </p:nvSpPr>
        <p:spPr bwMode="auto">
          <a:xfrm>
            <a:off x="4800600" y="4191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40" name="Line 27"/>
          <p:cNvSpPr>
            <a:spLocks noChangeShapeType="1"/>
          </p:cNvSpPr>
          <p:nvPr/>
        </p:nvSpPr>
        <p:spPr bwMode="auto">
          <a:xfrm>
            <a:off x="4876800" y="5105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41" name="Line 28"/>
          <p:cNvSpPr>
            <a:spLocks noChangeShapeType="1"/>
          </p:cNvSpPr>
          <p:nvPr/>
        </p:nvSpPr>
        <p:spPr bwMode="auto">
          <a:xfrm>
            <a:off x="4724400" y="2667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42" name="Rectangle 29"/>
          <p:cNvSpPr>
            <a:spLocks noChangeArrowheads="1"/>
          </p:cNvSpPr>
          <p:nvPr/>
        </p:nvSpPr>
        <p:spPr bwMode="auto">
          <a:xfrm>
            <a:off x="5943600" y="5715000"/>
            <a:ext cx="1295400" cy="762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More data to</a:t>
            </a:r>
          </a:p>
          <a:p>
            <a:pPr algn="ctr"/>
            <a:r>
              <a:rPr lang="en-US"/>
              <a:t>Transfer?</a:t>
            </a:r>
          </a:p>
        </p:txBody>
      </p:sp>
      <p:sp>
        <p:nvSpPr>
          <p:cNvPr id="141343" name="Oval 30"/>
          <p:cNvSpPr>
            <a:spLocks noChangeArrowheads="1"/>
          </p:cNvSpPr>
          <p:nvPr/>
        </p:nvSpPr>
        <p:spPr bwMode="auto">
          <a:xfrm>
            <a:off x="5791200" y="49530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yes</a:t>
            </a:r>
          </a:p>
        </p:txBody>
      </p:sp>
      <p:sp>
        <p:nvSpPr>
          <p:cNvPr id="141344" name="Oval 31"/>
          <p:cNvSpPr>
            <a:spLocks noChangeArrowheads="1"/>
          </p:cNvSpPr>
          <p:nvPr/>
        </p:nvSpPr>
        <p:spPr bwMode="auto">
          <a:xfrm>
            <a:off x="6553200" y="4953000"/>
            <a:ext cx="609600" cy="4572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no</a:t>
            </a:r>
          </a:p>
        </p:txBody>
      </p:sp>
      <p:sp>
        <p:nvSpPr>
          <p:cNvPr id="141345" name="Line 32"/>
          <p:cNvSpPr>
            <a:spLocks noChangeShapeType="1"/>
          </p:cNvSpPr>
          <p:nvPr/>
        </p:nvSpPr>
        <p:spPr bwMode="auto">
          <a:xfrm>
            <a:off x="5486400" y="609600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46" name="Line 33"/>
          <p:cNvSpPr>
            <a:spLocks noChangeShapeType="1"/>
          </p:cNvSpPr>
          <p:nvPr/>
        </p:nvSpPr>
        <p:spPr bwMode="auto">
          <a:xfrm flipV="1">
            <a:off x="61722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47" name="Line 34"/>
          <p:cNvSpPr>
            <a:spLocks noChangeShapeType="1"/>
          </p:cNvSpPr>
          <p:nvPr/>
        </p:nvSpPr>
        <p:spPr bwMode="auto">
          <a:xfrm flipV="1">
            <a:off x="6858000" y="54102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48" name="Line 35"/>
          <p:cNvSpPr>
            <a:spLocks noChangeShapeType="1"/>
          </p:cNvSpPr>
          <p:nvPr/>
        </p:nvSpPr>
        <p:spPr bwMode="auto">
          <a:xfrm flipH="1" flipV="1">
            <a:off x="5638800" y="4038600"/>
            <a:ext cx="457200" cy="914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49" name="Rectangle 107"/>
          <p:cNvSpPr>
            <a:spLocks noChangeArrowheads="1"/>
          </p:cNvSpPr>
          <p:nvPr/>
        </p:nvSpPr>
        <p:spPr bwMode="auto">
          <a:xfrm>
            <a:off x="914400" y="3581400"/>
            <a:ext cx="1600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 signal</a:t>
            </a:r>
          </a:p>
        </p:txBody>
      </p:sp>
      <p:sp>
        <p:nvSpPr>
          <p:cNvPr id="141350" name="Line 15"/>
          <p:cNvSpPr>
            <a:spLocks noChangeShapeType="1"/>
          </p:cNvSpPr>
          <p:nvPr/>
        </p:nvSpPr>
        <p:spPr bwMode="auto">
          <a:xfrm>
            <a:off x="1752600" y="32004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51" name="Rectangle 109"/>
          <p:cNvSpPr>
            <a:spLocks noChangeArrowheads="1"/>
          </p:cNvSpPr>
          <p:nvPr/>
        </p:nvSpPr>
        <p:spPr bwMode="auto">
          <a:xfrm>
            <a:off x="4038600" y="3810000"/>
            <a:ext cx="1600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 signal</a:t>
            </a:r>
          </a:p>
        </p:txBody>
      </p:sp>
      <p:sp>
        <p:nvSpPr>
          <p:cNvPr id="141352" name="Line 16"/>
          <p:cNvSpPr>
            <a:spLocks noChangeShapeType="1"/>
          </p:cNvSpPr>
          <p:nvPr/>
        </p:nvSpPr>
        <p:spPr bwMode="auto">
          <a:xfrm>
            <a:off x="4800600" y="35814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53" name="Rectangle 111"/>
          <p:cNvSpPr>
            <a:spLocks noChangeArrowheads="1"/>
          </p:cNvSpPr>
          <p:nvPr/>
        </p:nvSpPr>
        <p:spPr bwMode="auto">
          <a:xfrm>
            <a:off x="4114800" y="5334000"/>
            <a:ext cx="16002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/>
              <a:t>Wait for signal</a:t>
            </a:r>
          </a:p>
        </p:txBody>
      </p:sp>
      <p:sp>
        <p:nvSpPr>
          <p:cNvPr id="141354" name="Line 27"/>
          <p:cNvSpPr>
            <a:spLocks noChangeShapeType="1"/>
          </p:cNvSpPr>
          <p:nvPr/>
        </p:nvSpPr>
        <p:spPr bwMode="auto">
          <a:xfrm>
            <a:off x="4876800" y="57150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41355" name="Line 114"/>
          <p:cNvSpPr>
            <a:spLocks noChangeShapeType="1"/>
          </p:cNvSpPr>
          <p:nvPr/>
        </p:nvSpPr>
        <p:spPr bwMode="auto">
          <a:xfrm flipV="1">
            <a:off x="6858000" y="4572000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45" name="Slide Number Placeholder 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59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OBJECTIVES</a:t>
            </a:r>
            <a:endParaRPr lang="en-US" dirty="0"/>
          </a:p>
        </p:txBody>
      </p:sp>
      <p:pic>
        <p:nvPicPr>
          <p:cNvPr id="11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 descr="Picture5"/>
          <p:cNvPicPr>
            <a:picLocks noChangeAspect="1" noChangeArrowheads="1"/>
          </p:cNvPicPr>
          <p:nvPr/>
        </p:nvPicPr>
        <p:blipFill>
          <a:blip r:embed="rId4">
            <a:lum bright="42000" contrast="72000"/>
          </a:blip>
          <a:srcRect/>
          <a:stretch>
            <a:fillRect/>
          </a:stretch>
        </p:blipFill>
        <p:spPr bwMode="auto">
          <a:xfrm>
            <a:off x="6019800" y="3200400"/>
            <a:ext cx="28035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57200" y="1752600"/>
            <a:ext cx="5410200" cy="556152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lvl="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700" dirty="0" smtClean="0">
                <a:latin typeface="+mn-lt"/>
                <a:cs typeface="+mn-cs"/>
              </a:rPr>
              <a:t> Adding </a:t>
            </a:r>
            <a:r>
              <a:rPr lang="en-US" sz="2700" dirty="0" smtClean="0">
                <a:latin typeface="+mn-lt"/>
                <a:cs typeface="+mn-cs"/>
              </a:rPr>
              <a:t>a low </a:t>
            </a:r>
            <a:r>
              <a:rPr lang="en-US" sz="2700" dirty="0">
                <a:latin typeface="+mn-lt"/>
                <a:cs typeface="+mn-cs"/>
              </a:rPr>
              <a:t>power GPS </a:t>
            </a:r>
            <a:r>
              <a:rPr lang="en-US" sz="2700" dirty="0" smtClean="0">
                <a:latin typeface="+mn-lt"/>
                <a:cs typeface="+mn-cs"/>
              </a:rPr>
              <a:t>board to the Sandia GPS stack </a:t>
            </a: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700" dirty="0" smtClean="0">
              <a:latin typeface="+mn-lt"/>
              <a:cs typeface="+mn-cs"/>
            </a:endParaRPr>
          </a:p>
          <a:p>
            <a:pPr marL="0" lvl="1"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700" dirty="0" smtClean="0">
                <a:latin typeface="+mn-lt"/>
                <a:cs typeface="+mn-cs"/>
              </a:rPr>
              <a:t> Compatible </a:t>
            </a:r>
            <a:r>
              <a:rPr lang="en-US" sz="2700" dirty="0" smtClean="0">
                <a:latin typeface="+mn-lt"/>
                <a:cs typeface="+mn-cs"/>
              </a:rPr>
              <a:t>with </a:t>
            </a:r>
            <a:r>
              <a:rPr lang="en-US" sz="2700" dirty="0" err="1" smtClean="0">
                <a:latin typeface="+mn-lt"/>
                <a:cs typeface="+mn-cs"/>
              </a:rPr>
              <a:t>Sandia's</a:t>
            </a:r>
            <a:r>
              <a:rPr lang="en-US" sz="2700" dirty="0" smtClean="0">
                <a:latin typeface="+mn-lt"/>
                <a:cs typeface="+mn-cs"/>
              </a:rPr>
              <a:t> boards</a:t>
            </a:r>
            <a:endParaRPr lang="en-US" sz="27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700" dirty="0">
                <a:latin typeface="+mn-lt"/>
                <a:cs typeface="+mn-cs"/>
              </a:rPr>
              <a:t> Be able to capture a short </a:t>
            </a:r>
            <a:r>
              <a:rPr lang="en-US" sz="2700" dirty="0" smtClean="0">
                <a:latin typeface="+mn-lt"/>
                <a:cs typeface="+mn-cs"/>
              </a:rPr>
              <a:t>    sample </a:t>
            </a:r>
            <a:r>
              <a:rPr lang="en-US" sz="2700" dirty="0">
                <a:latin typeface="+mn-lt"/>
                <a:cs typeface="+mn-cs"/>
              </a:rPr>
              <a:t>of the GPS satellite signal  </a:t>
            </a:r>
            <a:endParaRPr lang="en-US" sz="27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700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700" dirty="0" smtClean="0">
                <a:latin typeface="+mn-lt"/>
                <a:cs typeface="+mn-cs"/>
              </a:rPr>
              <a:t> </a:t>
            </a:r>
            <a:r>
              <a:rPr lang="en-US" sz="2700" dirty="0">
                <a:latin typeface="+mn-lt"/>
                <a:cs typeface="+mn-cs"/>
              </a:rPr>
              <a:t>Store data into </a:t>
            </a:r>
            <a:r>
              <a:rPr lang="en-US" sz="2700" dirty="0" smtClean="0">
                <a:latin typeface="+mn-lt"/>
                <a:cs typeface="+mn-cs"/>
              </a:rPr>
              <a:t>the serial </a:t>
            </a:r>
            <a:r>
              <a:rPr lang="en-US" sz="2700" dirty="0">
                <a:latin typeface="+mn-lt"/>
                <a:cs typeface="+mn-cs"/>
              </a:rPr>
              <a:t>flash </a:t>
            </a:r>
            <a:r>
              <a:rPr lang="en-US" sz="2700" dirty="0" smtClean="0">
                <a:latin typeface="+mn-lt"/>
                <a:cs typeface="+mn-cs"/>
              </a:rPr>
              <a:t>    memory</a:t>
            </a:r>
            <a:endParaRPr lang="en-US" sz="27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800" dirty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800" dirty="0">
              <a:latin typeface="+mn-lt"/>
              <a:cs typeface="+mn-cs"/>
            </a:endParaRPr>
          </a:p>
          <a:p>
            <a:pPr marL="342900" indent="-342900" fontAlgn="auto"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chemeClr val="tx2"/>
              </a:buClr>
              <a:buSzPct val="80000"/>
              <a:buFont typeface="Arial" pitchFamily="34" charset="0"/>
              <a:buChar char="•"/>
              <a:defRPr/>
            </a:pPr>
            <a:endParaRPr lang="en-GB" sz="2800" dirty="0">
              <a:latin typeface="Bookman Old Style" pitchFamily="18" charset="0"/>
              <a:cs typeface="+mn-c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705600" y="5562600"/>
            <a:ext cx="1430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Sandia stack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81200" y="457200"/>
            <a:ext cx="4876800" cy="838200"/>
          </a:xfrm>
        </p:spPr>
        <p:txBody>
          <a:bodyPr anchor="t"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Final programming points</a:t>
            </a:r>
            <a:endParaRPr lang="en-US" dirty="0"/>
          </a:p>
        </p:txBody>
      </p:sp>
      <p:pic>
        <p:nvPicPr>
          <p:cNvPr id="142339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2340" name="TextBox 5"/>
          <p:cNvSpPr txBox="1">
            <a:spLocks noChangeArrowheads="1"/>
          </p:cNvSpPr>
          <p:nvPr/>
        </p:nvSpPr>
        <p:spPr bwMode="auto">
          <a:xfrm>
            <a:off x="0" y="1828800"/>
            <a:ext cx="9144000" cy="393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endParaRPr lang="en-US" sz="2800" dirty="0">
              <a:latin typeface="Franklin Gothic Book" pitchFamily="34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Changes </a:t>
            </a:r>
            <a:r>
              <a:rPr lang="en-US" sz="2800" dirty="0">
                <a:latin typeface="Franklin Gothic Book" pitchFamily="34" charset="0"/>
              </a:rPr>
              <a:t>I would make if I had more time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Adding a button on the hardware to indicate when the computer is ready for data</a:t>
            </a:r>
          </a:p>
          <a:p>
            <a:pPr marL="742950" lvl="1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Attempt to rewrite the code to avoid nested interrupts</a:t>
            </a:r>
          </a:p>
          <a:p>
            <a:pPr marL="742950" lvl="1" indent="-285750">
              <a:buFont typeface="Arial" charset="0"/>
              <a:buNone/>
            </a:pPr>
            <a:endParaRPr lang="en-US" sz="28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endParaRPr lang="en-US" sz="2800" dirty="0">
              <a:latin typeface="Franklin Gothic Book" pitchFamily="34" charset="0"/>
            </a:endParaRPr>
          </a:p>
        </p:txBody>
      </p:sp>
      <p:pic>
        <p:nvPicPr>
          <p:cNvPr id="142341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60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smtClean="0"/>
              <a:t>Sandia Clinic</a:t>
            </a:r>
            <a:endParaRPr lang="en-US" dirty="0"/>
          </a:p>
        </p:txBody>
      </p:sp>
      <p:pic>
        <p:nvPicPr>
          <p:cNvPr id="77826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7" name="TextBox 5"/>
          <p:cNvSpPr txBox="1">
            <a:spLocks noChangeArrowheads="1"/>
          </p:cNvSpPr>
          <p:nvPr/>
        </p:nvSpPr>
        <p:spPr bwMode="auto">
          <a:xfrm>
            <a:off x="0" y="1600200"/>
            <a:ext cx="914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>
                <a:latin typeface="Franklin Gothic Book" pitchFamily="34" charset="0"/>
              </a:rPr>
              <a:t>Testing and Results</a:t>
            </a:r>
          </a:p>
        </p:txBody>
      </p:sp>
      <p:pic>
        <p:nvPicPr>
          <p:cNvPr id="77828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7829" name="TextBox 7"/>
          <p:cNvSpPr txBox="1">
            <a:spLocks noChangeArrowheads="1"/>
          </p:cNvSpPr>
          <p:nvPr/>
        </p:nvSpPr>
        <p:spPr bwMode="auto">
          <a:xfrm>
            <a:off x="609600" y="2362200"/>
            <a:ext cx="7924800" cy="258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600">
                <a:latin typeface="Franklin Gothic Book" pitchFamily="34" charset="0"/>
              </a:rPr>
              <a:t> Manufactured board review</a:t>
            </a:r>
          </a:p>
          <a:p>
            <a:pPr>
              <a:buFont typeface="Arial" charset="0"/>
              <a:buChar char="•"/>
            </a:pPr>
            <a:r>
              <a:rPr lang="en-US" sz="3600">
                <a:latin typeface="Franklin Gothic Book" pitchFamily="34" charset="0"/>
              </a:rPr>
              <a:t> Problems encounter during testing</a:t>
            </a:r>
          </a:p>
          <a:p>
            <a:pPr>
              <a:buFont typeface="Arial" charset="0"/>
              <a:buChar char="•"/>
            </a:pPr>
            <a:r>
              <a:rPr lang="en-US" sz="3600">
                <a:latin typeface="Franklin Gothic Book" pitchFamily="34" charset="0"/>
              </a:rPr>
              <a:t> Fixes</a:t>
            </a:r>
          </a:p>
          <a:p>
            <a:pPr>
              <a:buFont typeface="Arial" charset="0"/>
              <a:buChar char="•"/>
            </a:pPr>
            <a:r>
              <a:rPr lang="en-US" sz="3600">
                <a:latin typeface="Franklin Gothic Book" pitchFamily="34" charset="0"/>
              </a:rPr>
              <a:t> Planned application</a:t>
            </a:r>
          </a:p>
          <a:p>
            <a:pPr>
              <a:buFont typeface="Arial" charset="0"/>
              <a:buChar char="•"/>
            </a:pPr>
            <a:endParaRPr lang="en-US">
              <a:latin typeface="Franklin Gothic Book" pitchFamily="34" charset="0"/>
            </a:endParaRPr>
          </a:p>
        </p:txBody>
      </p:sp>
      <p:sp>
        <p:nvSpPr>
          <p:cNvPr id="7" name="Slide Number Placeholder 6"/>
          <p:cNvSpPr txBox="1">
            <a:spLocks noGrp="1"/>
          </p:cNvSpPr>
          <p:nvPr/>
        </p:nvSpPr>
        <p:spPr>
          <a:xfrm>
            <a:off x="8229600" y="6473825"/>
            <a:ext cx="758825" cy="247650"/>
          </a:xfrm>
          <a:prstGeom prst="rect">
            <a:avLst/>
          </a:prstGeom>
          <a:noFill/>
        </p:spPr>
        <p:txBody>
          <a:bodyPr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fld id="{30A79CD8-FE4B-4992-89D6-41C5D853A73E}" type="slidenum">
              <a:rPr lang="en-US" sz="1200">
                <a:solidFill>
                  <a:schemeClr val="accent1">
                    <a:shade val="75000"/>
                  </a:schemeClr>
                </a:solidFill>
                <a:latin typeface="+mn-lt"/>
                <a:cs typeface="+mn-cs"/>
              </a:rPr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t>61</a:t>
            </a:fld>
            <a:endParaRPr lang="en-US" sz="1200">
              <a:solidFill>
                <a:schemeClr val="accent1">
                  <a:shade val="75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61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1000770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1" y="1357392"/>
            <a:ext cx="5486400" cy="542440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Bottom side</a:t>
            </a:r>
            <a:endParaRPr lang="en-US" dirty="0"/>
          </a:p>
        </p:txBody>
      </p:sp>
      <p:pic>
        <p:nvPicPr>
          <p:cNvPr id="72707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62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10007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71600"/>
            <a:ext cx="5394959" cy="5333999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Bottom side</a:t>
            </a:r>
            <a:endParaRPr lang="en-US" dirty="0"/>
          </a:p>
        </p:txBody>
      </p:sp>
      <p:pic>
        <p:nvPicPr>
          <p:cNvPr id="1030" name="Picture 3" descr="sandia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6" descr="U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2" name="Rectangle 5"/>
          <p:cNvSpPr>
            <a:spLocks noChangeArrowheads="1"/>
          </p:cNvSpPr>
          <p:nvPr/>
        </p:nvSpPr>
        <p:spPr bwMode="auto">
          <a:xfrm>
            <a:off x="152400" y="2743200"/>
            <a:ext cx="1828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Small, Low Power, 3-Axis ±3</a:t>
            </a:r>
            <a:r>
              <a:rPr lang="en-US" b="1" i="1">
                <a:latin typeface="Franklin Gothic Book" pitchFamily="34" charset="0"/>
              </a:rPr>
              <a:t>g iMEMS Accelerometer </a:t>
            </a:r>
            <a:endParaRPr lang="en-US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63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10007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370739"/>
            <a:ext cx="5410200" cy="534906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Bottom side</a:t>
            </a:r>
            <a:endParaRPr lang="en-US" dirty="0"/>
          </a:p>
        </p:txBody>
      </p:sp>
      <p:pic>
        <p:nvPicPr>
          <p:cNvPr id="2055" name="Picture 3" descr="sandia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6" descr="U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7" name="Rectangle 5"/>
          <p:cNvSpPr>
            <a:spLocks noChangeArrowheads="1"/>
          </p:cNvSpPr>
          <p:nvPr/>
        </p:nvSpPr>
        <p:spPr bwMode="auto">
          <a:xfrm>
            <a:off x="7010400" y="2209800"/>
            <a:ext cx="1524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SiGE GNSS Receiver IC</a:t>
            </a:r>
            <a:endParaRPr lang="en-US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64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P100077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1" y="1357392"/>
            <a:ext cx="5486400" cy="542440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Bottom side</a:t>
            </a:r>
            <a:endParaRPr lang="en-US" dirty="0"/>
          </a:p>
        </p:txBody>
      </p:sp>
      <p:pic>
        <p:nvPicPr>
          <p:cNvPr id="3079" name="Picture 3" descr="sandia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0" name="Picture 6" descr="U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1" name="Rectangle 5"/>
          <p:cNvSpPr>
            <a:spLocks noChangeArrowheads="1"/>
          </p:cNvSpPr>
          <p:nvPr/>
        </p:nvSpPr>
        <p:spPr bwMode="auto">
          <a:xfrm>
            <a:off x="7391400" y="2438400"/>
            <a:ext cx="17526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Ultra-Low Quiescent Current LDO Voltage Regulator</a:t>
            </a:r>
            <a:endParaRPr lang="en-US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65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Top side</a:t>
            </a:r>
            <a:endParaRPr lang="en-US" dirty="0"/>
          </a:p>
        </p:txBody>
      </p:sp>
      <p:pic>
        <p:nvPicPr>
          <p:cNvPr id="79874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5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MGA005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1143000"/>
            <a:ext cx="5034503" cy="5624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66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Top side</a:t>
            </a:r>
            <a:endParaRPr lang="en-US" dirty="0"/>
          </a:p>
        </p:txBody>
      </p:sp>
      <p:pic>
        <p:nvPicPr>
          <p:cNvPr id="4105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6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MGA005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143000"/>
            <a:ext cx="5034503" cy="5624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4108" name="Rectangle 5"/>
          <p:cNvSpPr>
            <a:spLocks noChangeArrowheads="1"/>
          </p:cNvSpPr>
          <p:nvPr/>
        </p:nvSpPr>
        <p:spPr bwMode="auto">
          <a:xfrm>
            <a:off x="152400" y="3352800"/>
            <a:ext cx="1752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Unregulated Power</a:t>
            </a:r>
            <a:endParaRPr lang="en-US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67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Top side</a:t>
            </a:r>
            <a:endParaRPr lang="en-US" dirty="0"/>
          </a:p>
        </p:txBody>
      </p:sp>
      <p:pic>
        <p:nvPicPr>
          <p:cNvPr id="5125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6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MGA005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143000"/>
            <a:ext cx="5034503" cy="5624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128" name="Rectangle 5"/>
          <p:cNvSpPr>
            <a:spLocks noChangeArrowheads="1"/>
          </p:cNvSpPr>
          <p:nvPr/>
        </p:nvSpPr>
        <p:spPr bwMode="auto">
          <a:xfrm>
            <a:off x="7315200" y="2133600"/>
            <a:ext cx="1600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Quad 2-Input Multiplexer with 3-STATE Outputs</a:t>
            </a:r>
            <a:endParaRPr lang="en-US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68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Top side</a:t>
            </a:r>
            <a:endParaRPr lang="en-US" dirty="0"/>
          </a:p>
        </p:txBody>
      </p:sp>
      <p:pic>
        <p:nvPicPr>
          <p:cNvPr id="6148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9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MGA005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143000"/>
            <a:ext cx="5034503" cy="5624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6151" name="Rectangle 5"/>
          <p:cNvSpPr>
            <a:spLocks noChangeArrowheads="1"/>
          </p:cNvSpPr>
          <p:nvPr/>
        </p:nvSpPr>
        <p:spPr bwMode="auto">
          <a:xfrm>
            <a:off x="7848600" y="2819400"/>
            <a:ext cx="762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LEDs</a:t>
            </a:r>
            <a:endParaRPr lang="en-US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69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Sandia stack</a:t>
            </a:r>
            <a:endParaRPr lang="en-US" dirty="0"/>
          </a:p>
        </p:txBody>
      </p:sp>
      <p:pic>
        <p:nvPicPr>
          <p:cNvPr id="19458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7" descr="Picture5"/>
          <p:cNvPicPr>
            <a:picLocks noChangeAspect="1" noChangeArrowheads="1"/>
          </p:cNvPicPr>
          <p:nvPr/>
        </p:nvPicPr>
        <p:blipFill>
          <a:blip r:embed="rId4">
            <a:lum bright="42000" contrast="72000"/>
          </a:blip>
          <a:srcRect/>
          <a:stretch>
            <a:fillRect/>
          </a:stretch>
        </p:blipFill>
        <p:spPr bwMode="auto">
          <a:xfrm>
            <a:off x="6019800" y="3200400"/>
            <a:ext cx="28035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1" name="TextBox 13"/>
          <p:cNvSpPr txBox="1">
            <a:spLocks noChangeArrowheads="1"/>
          </p:cNvSpPr>
          <p:nvPr/>
        </p:nvSpPr>
        <p:spPr bwMode="auto">
          <a:xfrm>
            <a:off x="457200" y="1524000"/>
            <a:ext cx="5791200" cy="6623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buFont typeface="Arial" charset="0"/>
              <a:buChar char="•"/>
            </a:pPr>
            <a:r>
              <a:rPr lang="en-US" sz="2600" dirty="0">
                <a:latin typeface="Franklin Gothic Book" pitchFamily="34" charset="0"/>
              </a:rPr>
              <a:t> Sandia uses a stack of boards </a:t>
            </a:r>
            <a:endParaRPr lang="en-US" sz="2600" dirty="0" smtClean="0">
              <a:latin typeface="Franklin Gothic Book" pitchFamily="34" charset="0"/>
            </a:endParaRPr>
          </a:p>
          <a:p>
            <a:pPr marL="0" lvl="1">
              <a:buFont typeface="Arial" charset="0"/>
              <a:buChar char="•"/>
            </a:pPr>
            <a:endParaRPr lang="en-US" sz="2600" dirty="0" smtClean="0">
              <a:latin typeface="Franklin Gothic Book" pitchFamily="34" charset="0"/>
            </a:endParaRPr>
          </a:p>
          <a:p>
            <a:pPr marL="0" lvl="1">
              <a:buFont typeface="Arial" charset="0"/>
              <a:buChar char="•"/>
            </a:pPr>
            <a:r>
              <a:rPr lang="en-US" sz="2600" dirty="0" smtClean="0">
                <a:latin typeface="Franklin Gothic Book" pitchFamily="34" charset="0"/>
              </a:rPr>
              <a:t> Each board has its own functionality</a:t>
            </a:r>
            <a:endParaRPr lang="en-US" sz="2600" dirty="0">
              <a:latin typeface="Franklin Gothic Book" pitchFamily="34" charset="0"/>
            </a:endParaRPr>
          </a:p>
          <a:p>
            <a:pPr marL="0" lvl="1">
              <a:buFont typeface="Arial" charset="0"/>
              <a:buNone/>
            </a:pPr>
            <a:endParaRPr lang="en-US" sz="2600" dirty="0">
              <a:latin typeface="Franklin Gothic Book" pitchFamily="34" charset="0"/>
            </a:endParaRPr>
          </a:p>
          <a:p>
            <a:pPr marL="0" lvl="1">
              <a:buFont typeface="Arial" charset="0"/>
              <a:buChar char="•"/>
            </a:pPr>
            <a:r>
              <a:rPr lang="en-US" sz="2600" dirty="0">
                <a:latin typeface="Franklin Gothic Book" pitchFamily="34" charset="0"/>
              </a:rPr>
              <a:t> </a:t>
            </a:r>
            <a:r>
              <a:rPr lang="en-US" sz="2600" dirty="0" smtClean="0">
                <a:latin typeface="Franklin Gothic Book" pitchFamily="34" charset="0"/>
              </a:rPr>
              <a:t>Boards communicate </a:t>
            </a:r>
            <a:r>
              <a:rPr lang="en-US" sz="2600" dirty="0">
                <a:latin typeface="Franklin Gothic Book" pitchFamily="34" charset="0"/>
              </a:rPr>
              <a:t>with </a:t>
            </a:r>
            <a:r>
              <a:rPr lang="en-US" sz="2600" dirty="0" smtClean="0">
                <a:latin typeface="Franklin Gothic Book" pitchFamily="34" charset="0"/>
              </a:rPr>
              <a:t>Sandia stack</a:t>
            </a:r>
            <a:endParaRPr lang="en-US" sz="2600" dirty="0">
              <a:latin typeface="Franklin Gothic Book" pitchFamily="34" charset="0"/>
            </a:endParaRPr>
          </a:p>
          <a:p>
            <a:pPr marL="0" lvl="1">
              <a:buFont typeface="Arial" charset="0"/>
              <a:buNone/>
            </a:pPr>
            <a:endParaRPr lang="en-US" sz="2600" dirty="0">
              <a:latin typeface="Franklin Gothic Book" pitchFamily="34" charset="0"/>
            </a:endParaRPr>
          </a:p>
          <a:p>
            <a:pPr marL="0" lvl="1">
              <a:buFont typeface="Arial" charset="0"/>
              <a:buChar char="•"/>
            </a:pPr>
            <a:r>
              <a:rPr lang="en-US" sz="2600" dirty="0">
                <a:latin typeface="Franklin Gothic Book" pitchFamily="34" charset="0"/>
              </a:rPr>
              <a:t> Boards include: </a:t>
            </a:r>
            <a:endParaRPr lang="en-US" sz="2600" dirty="0" smtClean="0">
              <a:latin typeface="Franklin Gothic Book" pitchFamily="34" charset="0"/>
            </a:endParaRPr>
          </a:p>
          <a:p>
            <a:pPr marL="457200" lvl="2">
              <a:buFont typeface="Arial" charset="0"/>
              <a:buChar char="•"/>
            </a:pPr>
            <a:r>
              <a:rPr lang="en-US" sz="2600" dirty="0" smtClean="0">
                <a:latin typeface="Franklin Gothic Book" pitchFamily="34" charset="0"/>
              </a:rPr>
              <a:t> power </a:t>
            </a:r>
            <a:r>
              <a:rPr lang="en-US" sz="2600" dirty="0">
                <a:latin typeface="Franklin Gothic Book" pitchFamily="34" charset="0"/>
              </a:rPr>
              <a:t>board </a:t>
            </a:r>
            <a:endParaRPr lang="en-US" sz="2600" dirty="0" smtClean="0">
              <a:latin typeface="Franklin Gothic Book" pitchFamily="34" charset="0"/>
            </a:endParaRPr>
          </a:p>
          <a:p>
            <a:pPr marL="457200" lvl="2">
              <a:buFont typeface="Arial" charset="0"/>
              <a:buChar char="•"/>
            </a:pPr>
            <a:r>
              <a:rPr lang="en-US" sz="2600" dirty="0" smtClean="0">
                <a:latin typeface="Franklin Gothic Book" pitchFamily="34" charset="0"/>
              </a:rPr>
              <a:t> data </a:t>
            </a:r>
            <a:r>
              <a:rPr lang="en-US" sz="2600" dirty="0">
                <a:latin typeface="Franklin Gothic Book" pitchFamily="34" charset="0"/>
              </a:rPr>
              <a:t>storage </a:t>
            </a:r>
            <a:r>
              <a:rPr lang="en-US" sz="2600" dirty="0" smtClean="0">
                <a:latin typeface="Franklin Gothic Book" pitchFamily="34" charset="0"/>
              </a:rPr>
              <a:t>board</a:t>
            </a:r>
          </a:p>
          <a:p>
            <a:pPr marL="457200" lvl="2">
              <a:buFont typeface="Arial" charset="0"/>
              <a:buChar char="•"/>
            </a:pPr>
            <a:r>
              <a:rPr lang="en-US" sz="2600" dirty="0" smtClean="0">
                <a:latin typeface="Franklin Gothic Book" pitchFamily="34" charset="0"/>
              </a:rPr>
              <a:t> board </a:t>
            </a:r>
            <a:r>
              <a:rPr lang="en-US" sz="2600" dirty="0">
                <a:latin typeface="Franklin Gothic Book" pitchFamily="34" charset="0"/>
              </a:rPr>
              <a:t>for </a:t>
            </a:r>
            <a:r>
              <a:rPr lang="en-US" sz="2600" dirty="0" smtClean="0">
                <a:latin typeface="Franklin Gothic Book" pitchFamily="34" charset="0"/>
              </a:rPr>
              <a:t>communication</a:t>
            </a:r>
          </a:p>
          <a:p>
            <a:pPr marL="457200" lvl="2">
              <a:buFont typeface="Arial" charset="0"/>
              <a:buChar char="•"/>
            </a:pPr>
            <a:r>
              <a:rPr lang="en-US" sz="2600" dirty="0" smtClean="0">
                <a:latin typeface="Franklin Gothic Book" pitchFamily="34" charset="0"/>
              </a:rPr>
              <a:t> various </a:t>
            </a:r>
            <a:r>
              <a:rPr lang="en-US" sz="2600" dirty="0">
                <a:latin typeface="Franklin Gothic Book" pitchFamily="34" charset="0"/>
              </a:rPr>
              <a:t>sensor boards</a:t>
            </a:r>
          </a:p>
          <a:p>
            <a:pPr marL="0" lvl="1">
              <a:buFont typeface="Arial" charset="0"/>
              <a:buChar char="•"/>
            </a:pPr>
            <a:endParaRPr lang="en-US" sz="2700" dirty="0">
              <a:latin typeface="Franklin Gothic Book" pitchFamily="34" charset="0"/>
            </a:endParaRPr>
          </a:p>
          <a:p>
            <a:pPr>
              <a:buFont typeface="Arial" charset="0"/>
              <a:buNone/>
            </a:pPr>
            <a:endParaRPr lang="en-US" sz="2800" dirty="0">
              <a:latin typeface="Franklin Gothic Book" pitchFamily="34" charset="0"/>
            </a:endParaRPr>
          </a:p>
          <a:p>
            <a:endParaRPr lang="en-US" sz="2800" dirty="0">
              <a:latin typeface="Franklin Gothic Book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endParaRPr lang="en-GB" sz="2800" dirty="0">
              <a:latin typeface="Bookman Old Style" pitchFamily="18" charset="0"/>
            </a:endParaRPr>
          </a:p>
        </p:txBody>
      </p:sp>
      <p:sp>
        <p:nvSpPr>
          <p:cNvPr id="19462" name="TextBox 14"/>
          <p:cNvSpPr txBox="1">
            <a:spLocks noChangeArrowheads="1"/>
          </p:cNvSpPr>
          <p:nvPr/>
        </p:nvSpPr>
        <p:spPr bwMode="auto">
          <a:xfrm>
            <a:off x="6705600" y="5562600"/>
            <a:ext cx="14303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Sandia stack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Top side</a:t>
            </a:r>
            <a:endParaRPr lang="en-US" dirty="0"/>
          </a:p>
        </p:txBody>
      </p:sp>
      <p:pic>
        <p:nvPicPr>
          <p:cNvPr id="7174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MGA005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143000"/>
            <a:ext cx="5034503" cy="5624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7177" name="Rectangle 5"/>
          <p:cNvSpPr>
            <a:spLocks noChangeArrowheads="1"/>
          </p:cNvSpPr>
          <p:nvPr/>
        </p:nvSpPr>
        <p:spPr bwMode="auto">
          <a:xfrm>
            <a:off x="152400" y="2667000"/>
            <a:ext cx="1676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RF Ceramic Antenna</a:t>
            </a:r>
            <a:endParaRPr lang="en-US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70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Top side</a:t>
            </a:r>
            <a:endParaRPr lang="en-US" dirty="0"/>
          </a:p>
        </p:txBody>
      </p:sp>
      <p:pic>
        <p:nvPicPr>
          <p:cNvPr id="8198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9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MGA005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143000"/>
            <a:ext cx="5034503" cy="5624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201" name="Rectangle 5"/>
          <p:cNvSpPr>
            <a:spLocks noChangeArrowheads="1"/>
          </p:cNvSpPr>
          <p:nvPr/>
        </p:nvSpPr>
        <p:spPr bwMode="auto">
          <a:xfrm>
            <a:off x="7010400" y="3200400"/>
            <a:ext cx="22860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TI MSP430 MIXED SIGNAL MICROCONTROLLER</a:t>
            </a:r>
            <a:endParaRPr lang="en-US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71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Top side</a:t>
            </a:r>
            <a:endParaRPr lang="en-US" dirty="0"/>
          </a:p>
        </p:txBody>
      </p:sp>
      <p:pic>
        <p:nvPicPr>
          <p:cNvPr id="9221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2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MGA005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143000"/>
            <a:ext cx="5034503" cy="5624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224" name="Rectangle 5"/>
          <p:cNvSpPr>
            <a:spLocks noChangeArrowheads="1"/>
          </p:cNvSpPr>
          <p:nvPr/>
        </p:nvSpPr>
        <p:spPr bwMode="auto">
          <a:xfrm>
            <a:off x="228600" y="3505200"/>
            <a:ext cx="1600200" cy="1477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Franklin Gothic Book" pitchFamily="34" charset="0"/>
              </a:rPr>
              <a:t>128 Mbit (Multilevel), low-voltage, Serial Flash memory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72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Top side</a:t>
            </a:r>
            <a:endParaRPr lang="en-US" dirty="0"/>
          </a:p>
        </p:txBody>
      </p:sp>
      <p:pic>
        <p:nvPicPr>
          <p:cNvPr id="10246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MGA005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143000"/>
            <a:ext cx="5034503" cy="5624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0249" name="Rectangle 5"/>
          <p:cNvSpPr>
            <a:spLocks noChangeArrowheads="1"/>
          </p:cNvSpPr>
          <p:nvPr/>
        </p:nvSpPr>
        <p:spPr bwMode="auto">
          <a:xfrm>
            <a:off x="7086600" y="3810000"/>
            <a:ext cx="1893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Custom JTAG Port</a:t>
            </a:r>
            <a:endParaRPr lang="en-US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73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Top side</a:t>
            </a:r>
            <a:endParaRPr lang="en-US" dirty="0"/>
          </a:p>
        </p:txBody>
      </p:sp>
      <p:pic>
        <p:nvPicPr>
          <p:cNvPr id="11269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70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IMGA005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0" y="1143000"/>
            <a:ext cx="5034503" cy="5624528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1272" name="Rectangle 5"/>
          <p:cNvSpPr>
            <a:spLocks noChangeArrowheads="1"/>
          </p:cNvSpPr>
          <p:nvPr/>
        </p:nvSpPr>
        <p:spPr bwMode="auto">
          <a:xfrm>
            <a:off x="228600" y="3352800"/>
            <a:ext cx="12954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1">
                <a:latin typeface="Franklin Gothic Book" pitchFamily="34" charset="0"/>
              </a:rPr>
              <a:t>Serial Connection</a:t>
            </a:r>
            <a:endParaRPr lang="en-US">
              <a:latin typeface="Franklin Gothic Book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74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Lower Right Socket</a:t>
            </a:r>
            <a:endParaRPr lang="en-US" dirty="0"/>
          </a:p>
        </p:txBody>
      </p:sp>
      <p:pic>
        <p:nvPicPr>
          <p:cNvPr id="12292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IMGA0059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1447800"/>
            <a:ext cx="4297008" cy="48006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953000" y="1752600"/>
            <a:ext cx="40386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latin typeface="Franklin Gothic Book" pitchFamily="34" charset="0"/>
              </a:rPr>
              <a:t>Lower Right Socket was an incorrect footprint.</a:t>
            </a:r>
          </a:p>
          <a:p>
            <a:pPr>
              <a:buFont typeface="Arial" charset="0"/>
              <a:buChar char="•"/>
            </a:pPr>
            <a:r>
              <a:rPr lang="en-US" sz="2000" b="1">
                <a:latin typeface="Franklin Gothic Book" pitchFamily="34" charset="0"/>
              </a:rPr>
              <a:t> Remove</a:t>
            </a:r>
          </a:p>
          <a:p>
            <a:pPr>
              <a:buFont typeface="Arial" charset="0"/>
              <a:buChar char="•"/>
            </a:pPr>
            <a:r>
              <a:rPr lang="en-US" sz="2000" b="1">
                <a:latin typeface="Franklin Gothic Book" pitchFamily="34" charset="0"/>
              </a:rPr>
              <a:t> Do not power through it</a:t>
            </a:r>
          </a:p>
          <a:p>
            <a:pPr>
              <a:buFont typeface="Arial" charset="0"/>
              <a:buChar char="•"/>
            </a:pPr>
            <a:r>
              <a:rPr lang="en-US" sz="2000" b="1">
                <a:latin typeface="Franklin Gothic Book" pitchFamily="34" charset="0"/>
              </a:rPr>
              <a:t> Top Left Socket compensate for powering the board.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75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Voltage problems</a:t>
            </a:r>
            <a:endParaRPr lang="en-US" dirty="0"/>
          </a:p>
        </p:txBody>
      </p:sp>
      <p:pic>
        <p:nvPicPr>
          <p:cNvPr id="99330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332" name="TextBox 8"/>
          <p:cNvSpPr txBox="1">
            <a:spLocks noChangeArrowheads="1"/>
          </p:cNvSpPr>
          <p:nvPr/>
        </p:nvSpPr>
        <p:spPr bwMode="auto">
          <a:xfrm>
            <a:off x="4876800" y="2667000"/>
            <a:ext cx="40386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latin typeface="Franklin Gothic Book" pitchFamily="34" charset="0"/>
              </a:rPr>
              <a:t>Voltage Input Problem.</a:t>
            </a:r>
          </a:p>
          <a:p>
            <a:pPr>
              <a:buFont typeface="Arial" charset="0"/>
              <a:buChar char="•"/>
            </a:pPr>
            <a:r>
              <a:rPr lang="en-US" sz="2000" b="1">
                <a:latin typeface="Franklin Gothic Book" pitchFamily="34" charset="0"/>
              </a:rPr>
              <a:t> With 3.3V as Input the Output of Voltage Regulator was 1.66V</a:t>
            </a:r>
          </a:p>
        </p:txBody>
      </p:sp>
      <p:pic>
        <p:nvPicPr>
          <p:cNvPr id="10" name="Picture 9" descr="P100077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371600"/>
            <a:ext cx="4000500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76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Voltage problems</a:t>
            </a:r>
            <a:endParaRPr lang="en-US" dirty="0"/>
          </a:p>
        </p:txBody>
      </p:sp>
      <p:pic>
        <p:nvPicPr>
          <p:cNvPr id="100354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6" name="TextBox 8"/>
          <p:cNvSpPr txBox="1">
            <a:spLocks noChangeArrowheads="1"/>
          </p:cNvSpPr>
          <p:nvPr/>
        </p:nvSpPr>
        <p:spPr bwMode="auto">
          <a:xfrm>
            <a:off x="4876800" y="2667000"/>
            <a:ext cx="40386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latin typeface="Franklin Gothic Book" pitchFamily="34" charset="0"/>
              </a:rPr>
              <a:t>Voltage Input Problem.</a:t>
            </a:r>
          </a:p>
          <a:p>
            <a:pPr>
              <a:buFont typeface="Arial" charset="0"/>
              <a:buChar char="•"/>
            </a:pPr>
            <a:r>
              <a:rPr lang="en-US" sz="2000" b="1">
                <a:latin typeface="Franklin Gothic Book" pitchFamily="34" charset="0"/>
              </a:rPr>
              <a:t> Since Vcc was set by Voltage Regulator of 1.66V, the input for Micro Processor was not enough to power it on.</a:t>
            </a:r>
          </a:p>
          <a:p>
            <a:pPr>
              <a:buFont typeface="Arial" charset="0"/>
              <a:buChar char="•"/>
            </a:pPr>
            <a:r>
              <a:rPr lang="en-US" sz="2000" b="1">
                <a:latin typeface="Franklin Gothic Book" pitchFamily="34" charset="0"/>
              </a:rPr>
              <a:t> Most devices on the board required 3.3V to operate in normal range with around 2.0V as min operating voltage.</a:t>
            </a:r>
          </a:p>
        </p:txBody>
      </p:sp>
      <p:pic>
        <p:nvPicPr>
          <p:cNvPr id="10" name="Picture 9" descr="P100077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43" y="1371600"/>
            <a:ext cx="3718413" cy="5334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77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Voltage problems</a:t>
            </a:r>
            <a:endParaRPr lang="en-US" dirty="0"/>
          </a:p>
        </p:txBody>
      </p:sp>
      <p:pic>
        <p:nvPicPr>
          <p:cNvPr id="13318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9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20" name="TextBox 8"/>
          <p:cNvSpPr txBox="1">
            <a:spLocks noChangeArrowheads="1"/>
          </p:cNvSpPr>
          <p:nvPr/>
        </p:nvSpPr>
        <p:spPr bwMode="auto">
          <a:xfrm>
            <a:off x="4876800" y="1676400"/>
            <a:ext cx="4038600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>
                <a:latin typeface="Franklin Gothic Book" pitchFamily="34" charset="0"/>
              </a:rPr>
              <a:t>Fix for voltage problem.</a:t>
            </a:r>
          </a:p>
          <a:p>
            <a:pPr>
              <a:buFont typeface="Arial" charset="0"/>
              <a:buChar char="•"/>
            </a:pPr>
            <a:r>
              <a:rPr lang="en-US" sz="2000" b="1">
                <a:latin typeface="Franklin Gothic Book" pitchFamily="34" charset="0"/>
              </a:rPr>
              <a:t> The source of voltage drop was isolated to Micro Processor.</a:t>
            </a:r>
          </a:p>
          <a:p>
            <a:pPr>
              <a:buFont typeface="Arial" charset="0"/>
              <a:buChar char="•"/>
            </a:pPr>
            <a:r>
              <a:rPr lang="en-US" sz="2000" b="1">
                <a:latin typeface="Franklin Gothic Book" pitchFamily="34" charset="0"/>
              </a:rPr>
              <a:t> By removing pin 64 (Avcc) the Voltage Regulator was outputting correct voltage.</a:t>
            </a:r>
          </a:p>
          <a:p>
            <a:pPr>
              <a:buFont typeface="Arial" charset="0"/>
              <a:buChar char="•"/>
            </a:pPr>
            <a:r>
              <a:rPr lang="en-US" sz="2000" b="1">
                <a:latin typeface="Franklin Gothic Book" pitchFamily="34" charset="0"/>
              </a:rPr>
              <a:t> Input voltage to Voltage Regulator.</a:t>
            </a:r>
          </a:p>
        </p:txBody>
      </p:sp>
      <p:pic>
        <p:nvPicPr>
          <p:cNvPr id="10" name="Picture 9" descr="P100077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43" y="1559658"/>
            <a:ext cx="3718413" cy="4957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78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Voltage problems</a:t>
            </a:r>
            <a:endParaRPr lang="en-US" dirty="0"/>
          </a:p>
        </p:txBody>
      </p:sp>
      <p:pic>
        <p:nvPicPr>
          <p:cNvPr id="14341" name="Picture 3" descr="sandia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2" name="Picture 6" descr="Ulogo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4876800" y="1676400"/>
            <a:ext cx="40386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 b="1" dirty="0">
                <a:latin typeface="Franklin Gothic Book" pitchFamily="34" charset="0"/>
              </a:rPr>
              <a:t>Fix for voltage problem.</a:t>
            </a:r>
          </a:p>
          <a:p>
            <a:pPr>
              <a:buFont typeface="Arial" charset="0"/>
              <a:buChar char="•"/>
            </a:pPr>
            <a:r>
              <a:rPr lang="en-US" sz="2000" b="1" dirty="0">
                <a:latin typeface="Franklin Gothic Book" pitchFamily="34" charset="0"/>
              </a:rPr>
              <a:t> Output voltage of the Voltage Regulator.</a:t>
            </a:r>
          </a:p>
        </p:txBody>
      </p:sp>
      <p:pic>
        <p:nvPicPr>
          <p:cNvPr id="10" name="Picture 9" descr="P1000776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43" y="1559658"/>
            <a:ext cx="3718413" cy="4957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79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Requirements</a:t>
            </a:r>
            <a:endParaRPr lang="en-US" dirty="0"/>
          </a:p>
        </p:txBody>
      </p:sp>
      <p:pic>
        <p:nvPicPr>
          <p:cNvPr id="20482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4" name="TextBox 13"/>
          <p:cNvSpPr txBox="1">
            <a:spLocks noChangeArrowheads="1"/>
          </p:cNvSpPr>
          <p:nvPr/>
        </p:nvSpPr>
        <p:spPr bwMode="auto">
          <a:xfrm>
            <a:off x="228600" y="1524000"/>
            <a:ext cx="4876800" cy="5284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buFont typeface="Arial" pitchFamily="34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 To be compatible:</a:t>
            </a:r>
          </a:p>
          <a:p>
            <a:pPr marL="0" lvl="1"/>
            <a:endParaRPr lang="en-US" sz="2800" dirty="0" smtClean="0">
              <a:latin typeface="Franklin Gothic Book" pitchFamily="34" charset="0"/>
            </a:endParaRPr>
          </a:p>
          <a:p>
            <a:pPr marL="0" lvl="1"/>
            <a:r>
              <a:rPr lang="en-US" sz="2800" dirty="0" smtClean="0">
                <a:latin typeface="Franklin Gothic Book" pitchFamily="34" charset="0"/>
              </a:rPr>
              <a:t>     - Size requirement:      </a:t>
            </a:r>
          </a:p>
          <a:p>
            <a:pPr marL="0" lvl="1"/>
            <a:r>
              <a:rPr lang="en-US" sz="2800" dirty="0" smtClean="0">
                <a:latin typeface="Franklin Gothic Book" pitchFamily="34" charset="0"/>
              </a:rPr>
              <a:t>         38mm </a:t>
            </a:r>
            <a:r>
              <a:rPr lang="en-US" sz="2800" dirty="0">
                <a:latin typeface="Franklin Gothic Book" pitchFamily="34" charset="0"/>
              </a:rPr>
              <a:t>x  </a:t>
            </a:r>
            <a:r>
              <a:rPr lang="en-US" sz="2800" dirty="0" smtClean="0">
                <a:latin typeface="Franklin Gothic Book" pitchFamily="34" charset="0"/>
              </a:rPr>
              <a:t>32mm      </a:t>
            </a:r>
          </a:p>
          <a:p>
            <a:pPr marL="0" lvl="1"/>
            <a:r>
              <a:rPr lang="en-US" sz="2800" dirty="0" smtClean="0">
                <a:latin typeface="Franklin Gothic Book" pitchFamily="34" charset="0"/>
              </a:rPr>
              <a:t>          </a:t>
            </a:r>
          </a:p>
          <a:p>
            <a:pPr marL="0" lvl="1"/>
            <a:r>
              <a:rPr lang="en-US" sz="2800" dirty="0" smtClean="0">
                <a:latin typeface="Franklin Gothic Book" pitchFamily="34" charset="0"/>
              </a:rPr>
              <a:t>     - Spacing:</a:t>
            </a:r>
          </a:p>
          <a:p>
            <a:pPr marL="0" lvl="1"/>
            <a:r>
              <a:rPr lang="en-US" sz="2800" dirty="0" smtClean="0">
                <a:latin typeface="Franklin Gothic Book" pitchFamily="34" charset="0"/>
              </a:rPr>
              <a:t>         5mm between boards</a:t>
            </a:r>
          </a:p>
          <a:p>
            <a:pPr marL="0" lvl="1"/>
            <a:endParaRPr lang="en-US" sz="2800" dirty="0" smtClean="0">
              <a:latin typeface="Franklin Gothic Book" pitchFamily="34" charset="0"/>
            </a:endParaRPr>
          </a:p>
          <a:p>
            <a:pPr marL="0" lvl="1"/>
            <a:r>
              <a:rPr lang="en-US" sz="2800" dirty="0" smtClean="0">
                <a:latin typeface="Franklin Gothic Book" pitchFamily="34" charset="0"/>
              </a:rPr>
              <a:t>      - Limit components:</a:t>
            </a:r>
          </a:p>
          <a:p>
            <a:pPr marL="0" lvl="1"/>
            <a:r>
              <a:rPr lang="en-US" sz="2800" dirty="0" smtClean="0">
                <a:latin typeface="Franklin Gothic Book" pitchFamily="34" charset="0"/>
              </a:rPr>
              <a:t>          3.5 mm tall on top</a:t>
            </a:r>
          </a:p>
          <a:p>
            <a:pPr marL="0" lvl="1"/>
            <a:r>
              <a:rPr lang="en-US" sz="2800" dirty="0" smtClean="0">
                <a:latin typeface="Franklin Gothic Book" pitchFamily="34" charset="0"/>
              </a:rPr>
              <a:t>          1.5 </a:t>
            </a:r>
            <a:r>
              <a:rPr lang="en-US" sz="2800" dirty="0">
                <a:latin typeface="Franklin Gothic Book" pitchFamily="34" charset="0"/>
              </a:rPr>
              <a:t>mm tall on </a:t>
            </a:r>
            <a:r>
              <a:rPr lang="en-US" sz="2800" dirty="0" smtClean="0">
                <a:latin typeface="Franklin Gothic Book" pitchFamily="34" charset="0"/>
              </a:rPr>
              <a:t>bottom</a:t>
            </a:r>
            <a:endParaRPr lang="en-US" sz="2800" dirty="0">
              <a:latin typeface="Franklin Gothic Book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endParaRPr lang="en-GB" sz="2800" dirty="0">
              <a:latin typeface="Bookman Old Style" pitchFamily="18" charset="0"/>
            </a:endParaRPr>
          </a:p>
        </p:txBody>
      </p:sp>
      <p:sp>
        <p:nvSpPr>
          <p:cNvPr id="20485" name="TextBox 14"/>
          <p:cNvSpPr txBox="1">
            <a:spLocks noChangeArrowheads="1"/>
          </p:cNvSpPr>
          <p:nvPr/>
        </p:nvSpPr>
        <p:spPr bwMode="auto">
          <a:xfrm>
            <a:off x="7916863" y="4648200"/>
            <a:ext cx="1227137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500" b="1">
                <a:latin typeface="Franklin Gothic Book" pitchFamily="34" charset="0"/>
              </a:rPr>
              <a:t>Sandia stack</a:t>
            </a:r>
          </a:p>
        </p:txBody>
      </p:sp>
      <p:pic>
        <p:nvPicPr>
          <p:cNvPr id="20486" name="Picture 9" descr="a79721-000-unc-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1819" t="16942" r="26183" b="16942"/>
          <a:stretch>
            <a:fillRect/>
          </a:stretch>
        </p:blipFill>
        <p:spPr bwMode="auto">
          <a:xfrm>
            <a:off x="6172200" y="4419600"/>
            <a:ext cx="2209800" cy="2173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7" name="Line 10"/>
          <p:cNvSpPr>
            <a:spLocks noChangeShapeType="1"/>
          </p:cNvSpPr>
          <p:nvPr/>
        </p:nvSpPr>
        <p:spPr bwMode="auto">
          <a:xfrm flipV="1">
            <a:off x="7772400" y="5943600"/>
            <a:ext cx="68580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Line 11"/>
          <p:cNvSpPr>
            <a:spLocks noChangeShapeType="1"/>
          </p:cNvSpPr>
          <p:nvPr/>
        </p:nvSpPr>
        <p:spPr bwMode="auto">
          <a:xfrm flipH="1" flipV="1">
            <a:off x="6477000" y="6477000"/>
            <a:ext cx="11430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89" name="Text Box 12"/>
          <p:cNvSpPr txBox="1">
            <a:spLocks noChangeArrowheads="1"/>
          </p:cNvSpPr>
          <p:nvPr/>
        </p:nvSpPr>
        <p:spPr bwMode="auto">
          <a:xfrm rot="432960">
            <a:off x="6553200" y="6537325"/>
            <a:ext cx="6858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/>
              <a:t>1.5”</a:t>
            </a:r>
          </a:p>
        </p:txBody>
      </p:sp>
      <p:sp>
        <p:nvSpPr>
          <p:cNvPr id="20490" name="Text Box 13"/>
          <p:cNvSpPr txBox="1">
            <a:spLocks noChangeArrowheads="1"/>
          </p:cNvSpPr>
          <p:nvPr/>
        </p:nvSpPr>
        <p:spPr bwMode="auto">
          <a:xfrm rot="-3011666">
            <a:off x="7970838" y="6202362"/>
            <a:ext cx="6858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/>
              <a:t>1.25”</a:t>
            </a:r>
          </a:p>
        </p:txBody>
      </p:sp>
      <p:sp>
        <p:nvSpPr>
          <p:cNvPr id="20491" name="Text Box 14"/>
          <p:cNvSpPr txBox="1">
            <a:spLocks noChangeArrowheads="1"/>
          </p:cNvSpPr>
          <p:nvPr/>
        </p:nvSpPr>
        <p:spPr bwMode="auto">
          <a:xfrm>
            <a:off x="5715000" y="5334000"/>
            <a:ext cx="609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500"/>
              <a:t>0.3”</a:t>
            </a:r>
          </a:p>
        </p:txBody>
      </p:sp>
      <p:sp>
        <p:nvSpPr>
          <p:cNvPr id="20492" name="Line 15"/>
          <p:cNvSpPr>
            <a:spLocks noChangeShapeType="1"/>
          </p:cNvSpPr>
          <p:nvPr/>
        </p:nvSpPr>
        <p:spPr bwMode="auto">
          <a:xfrm flipH="1" flipV="1">
            <a:off x="6248400" y="5791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20493" name="Text Box 16"/>
          <p:cNvSpPr txBox="1">
            <a:spLocks noChangeArrowheads="1"/>
          </p:cNvSpPr>
          <p:nvPr/>
        </p:nvSpPr>
        <p:spPr bwMode="auto">
          <a:xfrm>
            <a:off x="5638800" y="5943600"/>
            <a:ext cx="7620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500"/>
              <a:t>0.6”</a:t>
            </a:r>
          </a:p>
        </p:txBody>
      </p:sp>
      <p:sp>
        <p:nvSpPr>
          <p:cNvPr id="20494" name="Line 17"/>
          <p:cNvSpPr>
            <a:spLocks noChangeShapeType="1"/>
          </p:cNvSpPr>
          <p:nvPr/>
        </p:nvSpPr>
        <p:spPr bwMode="auto">
          <a:xfrm flipH="1" flipV="1">
            <a:off x="6248400" y="5334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pic>
        <p:nvPicPr>
          <p:cNvPr id="20495" name="Picture 21" descr="ScreenHunter_01 Mar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81600" y="1524000"/>
            <a:ext cx="38100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Flashing Problems</a:t>
            </a:r>
            <a:endParaRPr lang="en-US" dirty="0"/>
          </a:p>
        </p:txBody>
      </p:sp>
      <p:pic>
        <p:nvPicPr>
          <p:cNvPr id="103426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TextBox 4"/>
          <p:cNvSpPr txBox="1">
            <a:spLocks noChangeArrowheads="1"/>
          </p:cNvSpPr>
          <p:nvPr/>
        </p:nvSpPr>
        <p:spPr bwMode="auto">
          <a:xfrm>
            <a:off x="609600" y="1447800"/>
            <a:ext cx="7924800" cy="2585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600" dirty="0">
                <a:latin typeface="Franklin Gothic Book" pitchFamily="34" charset="0"/>
              </a:rPr>
              <a:t> </a:t>
            </a:r>
            <a:r>
              <a:rPr lang="en-US" sz="3600" dirty="0" smtClean="0">
                <a:latin typeface="Franklin Gothic Book" pitchFamily="34" charset="0"/>
              </a:rPr>
              <a:t>Setup JTAG connections with IAR application.</a:t>
            </a:r>
            <a:endParaRPr lang="en-US" sz="36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3600" dirty="0">
                <a:latin typeface="Franklin Gothic Book" pitchFamily="34" charset="0"/>
              </a:rPr>
              <a:t> </a:t>
            </a:r>
            <a:r>
              <a:rPr lang="en-US" sz="3600" dirty="0" smtClean="0">
                <a:latin typeface="Franklin Gothic Book" pitchFamily="34" charset="0"/>
              </a:rPr>
              <a:t>IAR application could not detect our MSP430F169 microprocessor.</a:t>
            </a:r>
            <a:endParaRPr lang="en-US" sz="36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80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Flashing Problems</a:t>
            </a:r>
            <a:endParaRPr lang="en-US" dirty="0"/>
          </a:p>
        </p:txBody>
      </p:sp>
      <p:pic>
        <p:nvPicPr>
          <p:cNvPr id="103426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TextBox 4"/>
          <p:cNvSpPr txBox="1">
            <a:spLocks noChangeArrowheads="1"/>
          </p:cNvSpPr>
          <p:nvPr/>
        </p:nvSpPr>
        <p:spPr bwMode="auto">
          <a:xfrm>
            <a:off x="609600" y="1447800"/>
            <a:ext cx="7924800" cy="4801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600" dirty="0" smtClean="0">
                <a:latin typeface="Franklin Gothic Book" pitchFamily="34" charset="0"/>
              </a:rPr>
              <a:t> Verified Voltage Regulator was working.</a:t>
            </a:r>
          </a:p>
          <a:p>
            <a:pPr>
              <a:buFont typeface="Arial" charset="0"/>
              <a:buChar char="•"/>
            </a:pPr>
            <a:r>
              <a:rPr lang="en-US" sz="3600" dirty="0" smtClean="0">
                <a:latin typeface="Franklin Gothic Book" pitchFamily="34" charset="0"/>
              </a:rPr>
              <a:t> Verified the JTAG connection was properly connected.</a:t>
            </a:r>
            <a:endParaRPr lang="en-US" sz="36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r>
              <a:rPr lang="en-US" sz="3600" dirty="0">
                <a:latin typeface="Franklin Gothic Book" pitchFamily="34" charset="0"/>
              </a:rPr>
              <a:t> </a:t>
            </a:r>
            <a:r>
              <a:rPr lang="en-US" sz="3600" dirty="0" smtClean="0">
                <a:latin typeface="Franklin Gothic Book" pitchFamily="34" charset="0"/>
              </a:rPr>
              <a:t>We took precautions in regard with electrostatic discharge.</a:t>
            </a:r>
          </a:p>
          <a:p>
            <a:pPr>
              <a:buFont typeface="Arial" charset="0"/>
              <a:buChar char="•"/>
            </a:pPr>
            <a:r>
              <a:rPr lang="en-US" sz="3600" dirty="0" smtClean="0">
                <a:latin typeface="Franklin Gothic Book" pitchFamily="34" charset="0"/>
              </a:rPr>
              <a:t> All manufactured board will not flash correctly.</a:t>
            </a:r>
            <a:endParaRPr lang="en-US" sz="3600" dirty="0">
              <a:latin typeface="Franklin Gothic Book" pitchFamily="34" charset="0"/>
            </a:endParaRPr>
          </a:p>
          <a:p>
            <a:pPr>
              <a:buFont typeface="Arial" charset="0"/>
              <a:buChar char="•"/>
            </a:pP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81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Flashing Problems</a:t>
            </a:r>
            <a:endParaRPr lang="en-US" dirty="0"/>
          </a:p>
        </p:txBody>
      </p:sp>
      <p:pic>
        <p:nvPicPr>
          <p:cNvPr id="103426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TextBox 4"/>
          <p:cNvSpPr txBox="1">
            <a:spLocks noChangeArrowheads="1"/>
          </p:cNvSpPr>
          <p:nvPr/>
        </p:nvSpPr>
        <p:spPr bwMode="auto">
          <a:xfrm>
            <a:off x="609600" y="1447800"/>
            <a:ext cx="79248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600" dirty="0" smtClean="0">
                <a:latin typeface="Franklin Gothic Book" pitchFamily="34" charset="0"/>
              </a:rPr>
              <a:t> Isolated to the microprocessor.</a:t>
            </a:r>
          </a:p>
          <a:p>
            <a:pPr>
              <a:buFont typeface="Arial" charset="0"/>
              <a:buChar char="•"/>
            </a:pPr>
            <a:r>
              <a:rPr lang="en-US" sz="3600" dirty="0" smtClean="0">
                <a:latin typeface="Franklin Gothic Book" pitchFamily="34" charset="0"/>
              </a:rPr>
              <a:t> Debugging plan is to acquire MSP430F169 and test it with the TI development kit.</a:t>
            </a:r>
            <a:endParaRPr lang="en-US" dirty="0">
              <a:latin typeface="Franklin Gothic Book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82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Video clips</a:t>
            </a:r>
            <a:endParaRPr lang="en-US" dirty="0"/>
          </a:p>
        </p:txBody>
      </p:sp>
      <p:pic>
        <p:nvPicPr>
          <p:cNvPr id="100354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0356" name="TextBox 4"/>
          <p:cNvSpPr txBox="1">
            <a:spLocks noChangeArrowheads="1"/>
          </p:cNvSpPr>
          <p:nvPr/>
        </p:nvSpPr>
        <p:spPr bwMode="auto">
          <a:xfrm>
            <a:off x="609600" y="1447800"/>
            <a:ext cx="79248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600">
                <a:latin typeface="Franklin Gothic Book" pitchFamily="34" charset="0"/>
              </a:rPr>
              <a:t> Accelerometer Operation</a:t>
            </a:r>
          </a:p>
          <a:p>
            <a:pPr>
              <a:buFont typeface="Arial" charset="0"/>
              <a:buChar char="•"/>
            </a:pPr>
            <a:r>
              <a:rPr lang="en-US" sz="3600">
                <a:latin typeface="Franklin Gothic Book" pitchFamily="34" charset="0"/>
              </a:rPr>
              <a:t> Programming / LED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83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100078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295400"/>
            <a:ext cx="5880100" cy="54213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Board revisions</a:t>
            </a:r>
            <a:endParaRPr lang="en-US" dirty="0"/>
          </a:p>
        </p:txBody>
      </p:sp>
      <p:pic>
        <p:nvPicPr>
          <p:cNvPr id="15375" name="Picture 3" descr="sandia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76" name="Picture 6" descr="Ulogo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84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1200" y="457200"/>
            <a:ext cx="4876800" cy="838200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Planned application</a:t>
            </a:r>
            <a:endParaRPr lang="en-US" dirty="0"/>
          </a:p>
        </p:txBody>
      </p:sp>
      <p:pic>
        <p:nvPicPr>
          <p:cNvPr id="103426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428" name="TextBox 4"/>
          <p:cNvSpPr txBox="1">
            <a:spLocks noChangeArrowheads="1"/>
          </p:cNvSpPr>
          <p:nvPr/>
        </p:nvSpPr>
        <p:spPr bwMode="auto">
          <a:xfrm>
            <a:off x="609600" y="1447800"/>
            <a:ext cx="7924800" cy="314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charset="0"/>
              <a:buChar char="•"/>
            </a:pPr>
            <a:r>
              <a:rPr lang="en-US" sz="3600">
                <a:latin typeface="Franklin Gothic Book" pitchFamily="34" charset="0"/>
              </a:rPr>
              <a:t> Process RAW GPS Captures on PC.</a:t>
            </a:r>
          </a:p>
          <a:p>
            <a:pPr>
              <a:buFont typeface="Arial" charset="0"/>
              <a:buChar char="•"/>
            </a:pPr>
            <a:r>
              <a:rPr lang="en-US" sz="3600">
                <a:latin typeface="Franklin Gothic Book" pitchFamily="34" charset="0"/>
              </a:rPr>
              <a:t> Import calculated coordinates into file that can be processed by Google Earth (KMZ).</a:t>
            </a:r>
          </a:p>
          <a:p>
            <a:pPr>
              <a:buFont typeface="Arial" charset="0"/>
              <a:buChar char="•"/>
            </a:pPr>
            <a:r>
              <a:rPr lang="en-US" sz="3600">
                <a:latin typeface="Franklin Gothic Book" pitchFamily="34" charset="0"/>
              </a:rPr>
              <a:t> Plot Coordinates in Google Earth.</a:t>
            </a:r>
          </a:p>
          <a:p>
            <a:pPr>
              <a:buFont typeface="Arial" charset="0"/>
              <a:buChar char="•"/>
            </a:pPr>
            <a:endParaRPr lang="en-US">
              <a:latin typeface="Franklin Gothic Book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85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Requirements</a:t>
            </a:r>
            <a:endParaRPr lang="en-US" dirty="0"/>
          </a:p>
        </p:txBody>
      </p:sp>
      <p:pic>
        <p:nvPicPr>
          <p:cNvPr id="21506" name="Picture 3" descr="sandia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533400"/>
            <a:ext cx="1400175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6" descr="Ulogo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10400" y="304800"/>
            <a:ext cx="1638300" cy="1169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TextBox 7"/>
          <p:cNvSpPr txBox="1">
            <a:spLocks noChangeArrowheads="1"/>
          </p:cNvSpPr>
          <p:nvPr/>
        </p:nvSpPr>
        <p:spPr bwMode="auto">
          <a:xfrm>
            <a:off x="0" y="1304173"/>
            <a:ext cx="8839200" cy="5273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>
                <a:latin typeface="Franklin Gothic Book" pitchFamily="34" charset="0"/>
              </a:rPr>
              <a:t>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 smtClean="0">
                <a:latin typeface="Franklin Gothic Book" pitchFamily="34" charset="0"/>
              </a:rPr>
              <a:t>In addition to the size: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en-US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 smtClean="0">
                <a:latin typeface="Franklin Gothic Book" pitchFamily="34" charset="0"/>
              </a:rPr>
              <a:t>Minimize </a:t>
            </a:r>
            <a:r>
              <a:rPr lang="en-US" sz="2800" dirty="0">
                <a:latin typeface="Franklin Gothic Book" pitchFamily="34" charset="0"/>
              </a:rPr>
              <a:t>power consumption</a:t>
            </a:r>
            <a:r>
              <a:rPr lang="en-US" dirty="0"/>
              <a:t>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endParaRPr lang="en-US" dirty="0"/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Device runs off two batteries</a:t>
            </a:r>
            <a:r>
              <a:rPr lang="en-US" dirty="0"/>
              <a:t>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endParaRPr lang="en-US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Must be compatible with the Sandia stack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None/>
            </a:pPr>
            <a:endParaRPr lang="en-US" sz="2800" dirty="0">
              <a:latin typeface="Franklin Gothic Book" pitchFamily="34" charset="0"/>
            </a:endParaRP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  <a:buFont typeface="Arial" charset="0"/>
              <a:buChar char="•"/>
            </a:pPr>
            <a:r>
              <a:rPr lang="en-US" sz="2800" dirty="0">
                <a:latin typeface="Franklin Gothic Book" pitchFamily="34" charset="0"/>
              </a:rPr>
              <a:t>Both the hardware and software has be designed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r>
              <a:rPr lang="en-US" sz="2800" dirty="0">
                <a:latin typeface="Franklin Gothic Book" pitchFamily="34" charset="0"/>
              </a:rPr>
              <a:t> 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chemeClr val="tx2"/>
              </a:buClr>
              <a:buSzPct val="80000"/>
            </a:pPr>
            <a:endParaRPr lang="en-US" sz="2800" dirty="0">
              <a:latin typeface="Franklin Gothic Book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1CECD2-BE44-4775-977A-14CEE8C5E4DD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561</TotalTime>
  <Words>2160</Words>
  <Application>Microsoft Office PowerPoint</Application>
  <PresentationFormat>On-screen Show (4:3)</PresentationFormat>
  <Paragraphs>617</Paragraphs>
  <Slides>85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Trek</vt:lpstr>
      <vt:lpstr>Sandia Clinic</vt:lpstr>
      <vt:lpstr>Slide 2</vt:lpstr>
      <vt:lpstr>Introduction</vt:lpstr>
      <vt:lpstr>Introduction</vt:lpstr>
      <vt:lpstr>Introduction</vt:lpstr>
      <vt:lpstr>OBJECTIVES</vt:lpstr>
      <vt:lpstr>Sandia stack</vt:lpstr>
      <vt:lpstr>Requirements</vt:lpstr>
      <vt:lpstr>Requirements</vt:lpstr>
      <vt:lpstr>Hardware design</vt:lpstr>
      <vt:lpstr>software design</vt:lpstr>
      <vt:lpstr>goal</vt:lpstr>
      <vt:lpstr>GPS receiver </vt:lpstr>
      <vt:lpstr>GPS receiver </vt:lpstr>
      <vt:lpstr>GPS receiver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Board design</vt:lpstr>
      <vt:lpstr>symbol</vt:lpstr>
      <vt:lpstr>Footprint</vt:lpstr>
      <vt:lpstr>schematic</vt:lpstr>
      <vt:lpstr>Schematic</vt:lpstr>
      <vt:lpstr>Electrical Rule Check</vt:lpstr>
      <vt:lpstr>Generate Layout</vt:lpstr>
      <vt:lpstr>Design rule check</vt:lpstr>
      <vt:lpstr>Board top</vt:lpstr>
      <vt:lpstr>Board bottom</vt:lpstr>
      <vt:lpstr>Complete layout</vt:lpstr>
      <vt:lpstr>Cam processor</vt:lpstr>
      <vt:lpstr>viewplot</vt:lpstr>
      <vt:lpstr>Fabrication</vt:lpstr>
      <vt:lpstr>Sandia Clinic</vt:lpstr>
      <vt:lpstr>Programming environment</vt:lpstr>
      <vt:lpstr>IAR Kickstart</vt:lpstr>
      <vt:lpstr>IAR workbench</vt:lpstr>
      <vt:lpstr>IAR workbench</vt:lpstr>
      <vt:lpstr>IAR workbench</vt:lpstr>
      <vt:lpstr>IAR workbench</vt:lpstr>
      <vt:lpstr>Program overview</vt:lpstr>
      <vt:lpstr>Main sections of code</vt:lpstr>
      <vt:lpstr>timer</vt:lpstr>
      <vt:lpstr>Timer flowchart</vt:lpstr>
      <vt:lpstr>Acquiring gps samples</vt:lpstr>
      <vt:lpstr>Sample flowchart</vt:lpstr>
      <vt:lpstr>flowchart</vt:lpstr>
      <vt:lpstr>Flash memory to microcontroller</vt:lpstr>
      <vt:lpstr>Data from microcontroller to pc</vt:lpstr>
      <vt:lpstr>Uart spi flowchart</vt:lpstr>
      <vt:lpstr>flowchart</vt:lpstr>
      <vt:lpstr>Clearing the flash</vt:lpstr>
      <vt:lpstr>Overall flow</vt:lpstr>
      <vt:lpstr>Final programming points</vt:lpstr>
      <vt:lpstr>Sandia Clinic</vt:lpstr>
      <vt:lpstr>Bottom side</vt:lpstr>
      <vt:lpstr>Bottom side</vt:lpstr>
      <vt:lpstr>Bottom side</vt:lpstr>
      <vt:lpstr>Bottom side</vt:lpstr>
      <vt:lpstr>Top side</vt:lpstr>
      <vt:lpstr>Top side</vt:lpstr>
      <vt:lpstr>Top side</vt:lpstr>
      <vt:lpstr>Top side</vt:lpstr>
      <vt:lpstr>Top side</vt:lpstr>
      <vt:lpstr>Top side</vt:lpstr>
      <vt:lpstr>Top side</vt:lpstr>
      <vt:lpstr>Top side</vt:lpstr>
      <vt:lpstr>Top side</vt:lpstr>
      <vt:lpstr>Lower Right Socket</vt:lpstr>
      <vt:lpstr>Voltage problems</vt:lpstr>
      <vt:lpstr>Voltage problems</vt:lpstr>
      <vt:lpstr>Voltage problems</vt:lpstr>
      <vt:lpstr>Voltage problems</vt:lpstr>
      <vt:lpstr>Flashing Problems</vt:lpstr>
      <vt:lpstr>Flashing Problems</vt:lpstr>
      <vt:lpstr>Flashing Problems</vt:lpstr>
      <vt:lpstr>Video clips</vt:lpstr>
      <vt:lpstr>Board revisions</vt:lpstr>
      <vt:lpstr>Planned application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Sandia Clinic</dc:title>
  <dc:creator>Admin</dc:creator>
  <cp:lastModifiedBy>DragonX</cp:lastModifiedBy>
  <cp:revision>53</cp:revision>
  <dcterms:created xsi:type="dcterms:W3CDTF">2009-03-17T00:34:19Z</dcterms:created>
  <dcterms:modified xsi:type="dcterms:W3CDTF">2009-03-26T20:24:39Z</dcterms:modified>
</cp:coreProperties>
</file>